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55"/>
  </p:notesMasterIdLst>
  <p:sldIdLst>
    <p:sldId id="290" r:id="rId2"/>
    <p:sldId id="337" r:id="rId3"/>
    <p:sldId id="264" r:id="rId4"/>
    <p:sldId id="259" r:id="rId5"/>
    <p:sldId id="258" r:id="rId6"/>
    <p:sldId id="260" r:id="rId7"/>
    <p:sldId id="338" r:id="rId8"/>
    <p:sldId id="271" r:id="rId9"/>
    <p:sldId id="339" r:id="rId10"/>
    <p:sldId id="341" r:id="rId11"/>
    <p:sldId id="262" r:id="rId12"/>
    <p:sldId id="294" r:id="rId13"/>
    <p:sldId id="295" r:id="rId14"/>
    <p:sldId id="302" r:id="rId15"/>
    <p:sldId id="296" r:id="rId16"/>
    <p:sldId id="304" r:id="rId17"/>
    <p:sldId id="309" r:id="rId18"/>
    <p:sldId id="310" r:id="rId19"/>
    <p:sldId id="311" r:id="rId20"/>
    <p:sldId id="312" r:id="rId21"/>
    <p:sldId id="313" r:id="rId22"/>
    <p:sldId id="314" r:id="rId23"/>
    <p:sldId id="315" r:id="rId24"/>
    <p:sldId id="317" r:id="rId25"/>
    <p:sldId id="319" r:id="rId26"/>
    <p:sldId id="320" r:id="rId27"/>
    <p:sldId id="321" r:id="rId28"/>
    <p:sldId id="256" r:id="rId29"/>
    <p:sldId id="257" r:id="rId30"/>
    <p:sldId id="270" r:id="rId31"/>
    <p:sldId id="272" r:id="rId32"/>
    <p:sldId id="323" r:id="rId33"/>
    <p:sldId id="325" r:id="rId34"/>
    <p:sldId id="273" r:id="rId35"/>
    <p:sldId id="274" r:id="rId36"/>
    <p:sldId id="275" r:id="rId37"/>
    <p:sldId id="276" r:id="rId38"/>
    <p:sldId id="328" r:id="rId39"/>
    <p:sldId id="331" r:id="rId40"/>
    <p:sldId id="277" r:id="rId41"/>
    <p:sldId id="278" r:id="rId42"/>
    <p:sldId id="279" r:id="rId43"/>
    <p:sldId id="334" r:id="rId44"/>
    <p:sldId id="280" r:id="rId45"/>
    <p:sldId id="281" r:id="rId46"/>
    <p:sldId id="336" r:id="rId47"/>
    <p:sldId id="335" r:id="rId48"/>
    <p:sldId id="282" r:id="rId49"/>
    <p:sldId id="283" r:id="rId50"/>
    <p:sldId id="284" r:id="rId51"/>
    <p:sldId id="285" r:id="rId52"/>
    <p:sldId id="286" r:id="rId53"/>
    <p:sldId id="28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FE7206-F7F7-437C-B5FF-82E4700F2C32}">
          <p14:sldIdLst>
            <p14:sldId id="290"/>
            <p14:sldId id="337"/>
            <p14:sldId id="264"/>
            <p14:sldId id="259"/>
            <p14:sldId id="258"/>
            <p14:sldId id="260"/>
            <p14:sldId id="338"/>
            <p14:sldId id="271"/>
            <p14:sldId id="339"/>
            <p14:sldId id="341"/>
            <p14:sldId id="262"/>
            <p14:sldId id="294"/>
            <p14:sldId id="295"/>
            <p14:sldId id="302"/>
            <p14:sldId id="296"/>
            <p14:sldId id="304"/>
            <p14:sldId id="309"/>
            <p14:sldId id="310"/>
            <p14:sldId id="311"/>
            <p14:sldId id="312"/>
            <p14:sldId id="313"/>
            <p14:sldId id="314"/>
            <p14:sldId id="315"/>
            <p14:sldId id="317"/>
            <p14:sldId id="319"/>
            <p14:sldId id="320"/>
            <p14:sldId id="321"/>
          </p14:sldIdLst>
        </p14:section>
        <p14:section name="Theatres of War" id="{E04CFA26-72C9-42AB-9A51-7282DEA5FF15}">
          <p14:sldIdLst>
            <p14:sldId id="256"/>
            <p14:sldId id="257"/>
            <p14:sldId id="270"/>
            <p14:sldId id="272"/>
            <p14:sldId id="323"/>
            <p14:sldId id="325"/>
            <p14:sldId id="273"/>
            <p14:sldId id="274"/>
            <p14:sldId id="275"/>
            <p14:sldId id="276"/>
            <p14:sldId id="328"/>
            <p14:sldId id="331"/>
            <p14:sldId id="277"/>
            <p14:sldId id="278"/>
            <p14:sldId id="279"/>
            <p14:sldId id="334"/>
            <p14:sldId id="280"/>
            <p14:sldId id="281"/>
            <p14:sldId id="336"/>
            <p14:sldId id="335"/>
            <p14:sldId id="282"/>
            <p14:sldId id="283"/>
            <p14:sldId id="284"/>
            <p14:sldId id="285"/>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snapToGrid="0">
      <p:cViewPr varScale="1">
        <p:scale>
          <a:sx n="73" d="100"/>
          <a:sy n="73" d="100"/>
        </p:scale>
        <p:origin x="1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5C69F-0547-4D87-8458-C57713B2B5C1}" type="datetimeFigureOut">
              <a:rPr lang="en-CA" smtClean="0"/>
              <a:t>2021-01-07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2A4A3-62C6-47CD-892A-4B19B94141D0}" type="slidenum">
              <a:rPr lang="en-CA" smtClean="0"/>
              <a:t>‹#›</a:t>
            </a:fld>
            <a:endParaRPr lang="en-CA"/>
          </a:p>
        </p:txBody>
      </p:sp>
    </p:spTree>
    <p:extLst>
      <p:ext uri="{BB962C8B-B14F-4D97-AF65-F5344CB8AC3E}">
        <p14:creationId xmlns:p14="http://schemas.microsoft.com/office/powerpoint/2010/main" val="167671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431AEE0-22D6-4E93-BDC7-13BFC8B10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28636BD-0B96-414F-BC38-78A78F2487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6148" name="Slide Number Placeholder 3">
            <a:extLst>
              <a:ext uri="{FF2B5EF4-FFF2-40B4-BE49-F238E27FC236}">
                <a16:creationId xmlns:a16="http://schemas.microsoft.com/office/drawing/2014/main" id="{80301A51-AF62-4276-8DDD-14B02C2387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58157C-082F-4B62-BDF7-A9D3787D1BC0}" type="slidenum">
              <a:rPr lang="en-GB" altLang="en-US"/>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177D00A-77AC-471D-B3AA-CB9564F8C3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AA892CE-D005-4524-BAAB-8FF1E9BF69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a:t>This famous cartoon appeared in the British satirical magazine </a:t>
            </a:r>
            <a:r>
              <a:rPr lang="en-US" altLang="en-US" i="1"/>
              <a:t>Punch</a:t>
            </a:r>
            <a:r>
              <a:rPr lang="en-US" altLang="en-US"/>
              <a:t>, August 12</a:t>
            </a:r>
            <a:r>
              <a:rPr lang="en-US" altLang="en-US" baseline="30000"/>
              <a:t>th</a:t>
            </a:r>
            <a:r>
              <a:rPr lang="en-US" altLang="en-US"/>
              <a:t>1914</a:t>
            </a:r>
            <a:endParaRPr lang="en-CA" altLang="en-US"/>
          </a:p>
        </p:txBody>
      </p:sp>
      <p:sp>
        <p:nvSpPr>
          <p:cNvPr id="11268" name="Slide Number Placeholder 3">
            <a:extLst>
              <a:ext uri="{FF2B5EF4-FFF2-40B4-BE49-F238E27FC236}">
                <a16:creationId xmlns:a16="http://schemas.microsoft.com/office/drawing/2014/main" id="{0AA409FC-A654-4A8C-9C15-139DD633E23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96EBC254-7894-441A-84E2-CCE78D3BC608}" type="slidenum">
              <a:rPr lang="en-US" altLang="en-US" sz="1200">
                <a:latin typeface="Tahoma" panose="020B0604030504040204" pitchFamily="34" charset="0"/>
              </a:rPr>
              <a:pPr algn="r"/>
              <a:t>7</a:t>
            </a:fld>
            <a:endParaRPr lang="en-US" altLang="en-US" sz="120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6740E27-6DC3-42BB-BF8C-E3ABAFDDA2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D48CA87-B36B-41CF-B64A-C16F7C9C78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a:t>Russian soldiers pictured crossing the German border in August 1914</a:t>
            </a:r>
          </a:p>
        </p:txBody>
      </p:sp>
      <p:sp>
        <p:nvSpPr>
          <p:cNvPr id="14340" name="Slide Number Placeholder 3">
            <a:extLst>
              <a:ext uri="{FF2B5EF4-FFF2-40B4-BE49-F238E27FC236}">
                <a16:creationId xmlns:a16="http://schemas.microsoft.com/office/drawing/2014/main" id="{F1F0CBC2-8FD3-44A0-BF25-2D842FCE631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fld id="{DFAD0585-2B6A-425A-A563-330E05903518}" type="slidenum">
              <a:rPr lang="en-US" altLang="en-US" sz="1200">
                <a:latin typeface="Tahoma" panose="020B0604030504040204" pitchFamily="34" charset="0"/>
              </a:rPr>
              <a:pPr algn="r"/>
              <a:t>9</a:t>
            </a:fld>
            <a:endParaRPr lang="en-US" altLang="en-US" sz="1200">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 panose="020B0604020202020204" pitchFamily="34" charset="0"/>
                <a:ea typeface="MS PGothic" panose="020B0600070205080204" pitchFamily="34" charset="-128"/>
              </a:defRPr>
            </a:lvl1pPr>
            <a:lvl2pPr marL="742950" indent="-285750" eaLnBrk="0" hangingPunct="0">
              <a:defRPr sz="2000">
                <a:solidFill>
                  <a:schemeClr val="tx1"/>
                </a:solidFill>
                <a:latin typeface="Helvetica" panose="020B0604020202020204" pitchFamily="34" charset="0"/>
                <a:ea typeface="MS PGothic" panose="020B0600070205080204" pitchFamily="34" charset="-128"/>
              </a:defRPr>
            </a:lvl2pPr>
            <a:lvl3pPr marL="1143000" indent="-228600" eaLnBrk="0" hangingPunct="0">
              <a:defRPr sz="2000">
                <a:solidFill>
                  <a:schemeClr val="tx1"/>
                </a:solidFill>
                <a:latin typeface="Helvetica" panose="020B0604020202020204" pitchFamily="34" charset="0"/>
                <a:ea typeface="MS PGothic" panose="020B0600070205080204" pitchFamily="34" charset="-128"/>
              </a:defRPr>
            </a:lvl3pPr>
            <a:lvl4pPr marL="1600200" indent="-228600" eaLnBrk="0" hangingPunct="0">
              <a:defRPr sz="2000">
                <a:solidFill>
                  <a:schemeClr val="tx1"/>
                </a:solidFill>
                <a:latin typeface="Helvetica" panose="020B0604020202020204" pitchFamily="34" charset="0"/>
                <a:ea typeface="MS PGothic" panose="020B0600070205080204" pitchFamily="34" charset="-128"/>
              </a:defRPr>
            </a:lvl4pPr>
            <a:lvl5pPr marL="2057400" indent="-228600" eaLnBrk="0" hangingPunct="0">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9pPr>
          </a:lstStyle>
          <a:p>
            <a:pPr eaLnBrk="1" hangingPunct="1"/>
            <a:fld id="{82EBEE0C-DA82-49C1-9461-85C333ACA17D}" type="slidenum">
              <a:rPr lang="en-US" altLang="en-US" sz="1200"/>
              <a:pPr eaLnBrk="1" hangingPunct="1"/>
              <a:t>30</a:t>
            </a:fld>
            <a:endParaRPr lang="en-US" altLang="en-US" sz="120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9719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 panose="020B0604020202020204" pitchFamily="34" charset="0"/>
                <a:ea typeface="MS PGothic" panose="020B0600070205080204" pitchFamily="34" charset="-128"/>
              </a:defRPr>
            </a:lvl1pPr>
            <a:lvl2pPr marL="742950" indent="-285750" eaLnBrk="0" hangingPunct="0">
              <a:defRPr sz="2000">
                <a:solidFill>
                  <a:schemeClr val="tx1"/>
                </a:solidFill>
                <a:latin typeface="Helvetica" panose="020B0604020202020204" pitchFamily="34" charset="0"/>
                <a:ea typeface="MS PGothic" panose="020B0600070205080204" pitchFamily="34" charset="-128"/>
              </a:defRPr>
            </a:lvl2pPr>
            <a:lvl3pPr marL="1143000" indent="-228600" eaLnBrk="0" hangingPunct="0">
              <a:defRPr sz="2000">
                <a:solidFill>
                  <a:schemeClr val="tx1"/>
                </a:solidFill>
                <a:latin typeface="Helvetica" panose="020B0604020202020204" pitchFamily="34" charset="0"/>
                <a:ea typeface="MS PGothic" panose="020B0600070205080204" pitchFamily="34" charset="-128"/>
              </a:defRPr>
            </a:lvl3pPr>
            <a:lvl4pPr marL="1600200" indent="-228600" eaLnBrk="0" hangingPunct="0">
              <a:defRPr sz="2000">
                <a:solidFill>
                  <a:schemeClr val="tx1"/>
                </a:solidFill>
                <a:latin typeface="Helvetica" panose="020B0604020202020204" pitchFamily="34" charset="0"/>
                <a:ea typeface="MS PGothic" panose="020B0600070205080204" pitchFamily="34" charset="-128"/>
              </a:defRPr>
            </a:lvl4pPr>
            <a:lvl5pPr marL="2057400" indent="-228600" eaLnBrk="0" hangingPunct="0">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9pPr>
          </a:lstStyle>
          <a:p>
            <a:pPr eaLnBrk="1" hangingPunct="1"/>
            <a:fld id="{135DA0E1-B2B4-4B6A-AFB3-EBCB121BE111}" type="slidenum">
              <a:rPr lang="en-US" altLang="en-US" sz="1200"/>
              <a:pPr eaLnBrk="1" hangingPunct="1"/>
              <a:t>39</a:t>
            </a:fld>
            <a:endParaRPr lang="en-US" altLang="en-US" sz="12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92439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198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959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1/7/2021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937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17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1/7/2021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247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323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51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47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436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1/7/2021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604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959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51955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9/99/Short_Magazine_Lee-Enfield_Mk_1_(1903)_-_UK_-_cal_303_British_-_Arm%C3%A9museum.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Schlieffen Plan: 1914 </a:t>
            </a:r>
          </a:p>
        </p:txBody>
      </p:sp>
    </p:spTree>
    <p:extLst>
      <p:ext uri="{BB962C8B-B14F-4D97-AF65-F5344CB8AC3E}">
        <p14:creationId xmlns:p14="http://schemas.microsoft.com/office/powerpoint/2010/main" val="168668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33834AA-0AF6-4648-A3D7-05F05B3E2640}"/>
              </a:ext>
            </a:extLst>
          </p:cNvPr>
          <p:cNvSpPr>
            <a:spLocks noGrp="1"/>
          </p:cNvSpPr>
          <p:nvPr>
            <p:ph type="title"/>
          </p:nvPr>
        </p:nvSpPr>
        <p:spPr/>
        <p:txBody>
          <a:bodyPr/>
          <a:lstStyle/>
          <a:p>
            <a:pPr eaLnBrk="1" hangingPunct="1"/>
            <a:r>
              <a:rPr lang="en-US" altLang="en-US"/>
              <a:t>Here’s why it didn’t work:</a:t>
            </a:r>
          </a:p>
        </p:txBody>
      </p:sp>
      <p:sp>
        <p:nvSpPr>
          <p:cNvPr id="18435" name="Rectangle 3">
            <a:extLst>
              <a:ext uri="{FF2B5EF4-FFF2-40B4-BE49-F238E27FC236}">
                <a16:creationId xmlns:a16="http://schemas.microsoft.com/office/drawing/2014/main" id="{FDDC1967-4B6F-4E14-800A-3A40A7F537E8}"/>
              </a:ext>
            </a:extLst>
          </p:cNvPr>
          <p:cNvSpPr>
            <a:spLocks noGrp="1"/>
          </p:cNvSpPr>
          <p:nvPr>
            <p:ph type="body" idx="1"/>
          </p:nvPr>
        </p:nvSpPr>
        <p:spPr/>
        <p:txBody>
          <a:bodyPr>
            <a:normAutofit/>
          </a:bodyPr>
          <a:lstStyle/>
          <a:p>
            <a:pPr eaLnBrk="1" hangingPunct="1"/>
            <a:r>
              <a:rPr lang="en-US" altLang="en-US" sz="2800" dirty="0"/>
              <a:t>The Belgians resisted, and the British joined in to help, slowing down the Germans</a:t>
            </a:r>
          </a:p>
          <a:p>
            <a:pPr eaLnBrk="1" hangingPunct="1"/>
            <a:r>
              <a:rPr lang="en-US" altLang="en-US" sz="2800" dirty="0"/>
              <a:t>The Russian forces mobilized much quicker than expected and began invading Eastern Germany, weakening this main force</a:t>
            </a:r>
          </a:p>
          <a:p>
            <a:pPr eaLnBrk="1" hangingPunct="1"/>
            <a:r>
              <a:rPr lang="en-US" altLang="en-US" sz="2800" dirty="0"/>
              <a:t>The German troops could no longer advance on Paris from the back, but had to move in front of the city instead, allowing the French to counter-attack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3A33CED-4344-4DA1-98A3-29A8E8D60D87}"/>
              </a:ext>
            </a:extLst>
          </p:cNvPr>
          <p:cNvSpPr>
            <a:spLocks noGrp="1"/>
          </p:cNvSpPr>
          <p:nvPr>
            <p:ph type="title"/>
          </p:nvPr>
        </p:nvSpPr>
        <p:spPr/>
        <p:txBody>
          <a:bodyPr/>
          <a:lstStyle/>
          <a:p>
            <a:pPr eaLnBrk="1" hangingPunct="1"/>
            <a:r>
              <a:rPr lang="en-CA" altLang="en-US"/>
              <a:t>So What?</a:t>
            </a:r>
          </a:p>
        </p:txBody>
      </p:sp>
      <p:sp>
        <p:nvSpPr>
          <p:cNvPr id="3" name="Content Placeholder 2">
            <a:extLst>
              <a:ext uri="{FF2B5EF4-FFF2-40B4-BE49-F238E27FC236}">
                <a16:creationId xmlns:a16="http://schemas.microsoft.com/office/drawing/2014/main" id="{ECCFE961-36B9-4F17-97FC-4F7029C07D99}"/>
              </a:ext>
            </a:extLst>
          </p:cNvPr>
          <p:cNvSpPr>
            <a:spLocks noGrp="1"/>
          </p:cNvSpPr>
          <p:nvPr>
            <p:ph idx="1"/>
          </p:nvPr>
        </p:nvSpPr>
        <p:spPr>
          <a:xfrm>
            <a:off x="418011" y="1125538"/>
            <a:ext cx="11403875" cy="3054576"/>
          </a:xfrm>
        </p:spPr>
        <p:txBody>
          <a:bodyPr/>
          <a:lstStyle/>
          <a:p>
            <a:pPr eaLnBrk="1" hangingPunct="1"/>
            <a:r>
              <a:rPr lang="en-US" altLang="en-US" dirty="0">
                <a:latin typeface="Georgia" panose="02040502050405020303" pitchFamily="18" charset="0"/>
              </a:rPr>
              <a:t>Instead of a short, swift campaign as anticipated, Germany’s attack on France became a long, costly – and horrible – war</a:t>
            </a:r>
          </a:p>
          <a:p>
            <a:pPr eaLnBrk="1" hangingPunct="1"/>
            <a:endParaRPr lang="en-CA" altLang="en-US" dirty="0"/>
          </a:p>
        </p:txBody>
      </p:sp>
      <p:pic>
        <p:nvPicPr>
          <p:cNvPr id="4" name="Picture 4" descr="trench1">
            <a:extLst>
              <a:ext uri="{FF2B5EF4-FFF2-40B4-BE49-F238E27FC236}">
                <a16:creationId xmlns:a16="http://schemas.microsoft.com/office/drawing/2014/main" id="{552E1209-C43E-44B0-BB28-5B5F9C1C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2719389"/>
            <a:ext cx="5888037"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dirty="0"/>
          </a:p>
        </p:txBody>
      </p:sp>
      <p:sp>
        <p:nvSpPr>
          <p:cNvPr id="5" name="Content Placeholder 4"/>
          <p:cNvSpPr>
            <a:spLocks noGrp="1"/>
          </p:cNvSpPr>
          <p:nvPr>
            <p:ph idx="1"/>
          </p:nvPr>
        </p:nvSpPr>
        <p:spPr>
          <a:xfrm>
            <a:off x="581192" y="2180496"/>
            <a:ext cx="11029615" cy="4239759"/>
          </a:xfrm>
        </p:spPr>
        <p:txBody>
          <a:bodyPr>
            <a:normAutofit/>
          </a:bodyPr>
          <a:lstStyle/>
          <a:p>
            <a:pPr marL="0" indent="0">
              <a:buNone/>
            </a:pPr>
            <a:r>
              <a:rPr lang="en-CA" sz="2400" dirty="0"/>
              <a:t>Belgium resisted the German army instead of remaining neutral – this slowed down the German advance</a:t>
            </a:r>
          </a:p>
          <a:p>
            <a:pPr marL="0" indent="0">
              <a:buNone/>
            </a:pPr>
            <a:endParaRPr lang="en-CA" sz="2400" dirty="0"/>
          </a:p>
          <a:p>
            <a:pPr marL="0" indent="0">
              <a:buNone/>
            </a:pPr>
            <a:r>
              <a:rPr lang="en-CA" sz="2400" dirty="0"/>
              <a:t>Britain did honour its alliance with France and Russia and sent troops and supplies to France and Belgium</a:t>
            </a:r>
          </a:p>
          <a:p>
            <a:pPr marL="0" indent="0">
              <a:buNone/>
            </a:pPr>
            <a:endParaRPr lang="en-CA" sz="2400" dirty="0"/>
          </a:p>
          <a:p>
            <a:pPr marL="0" indent="0">
              <a:buNone/>
            </a:pPr>
            <a:r>
              <a:rPr lang="en-CA" sz="2400" dirty="0"/>
              <a:t>Russia mobilized its army much faster than Germany thought they could and were thus forced to leave ¼ million troops to defend Berlin and fight the Russians</a:t>
            </a:r>
          </a:p>
        </p:txBody>
      </p:sp>
    </p:spTree>
    <p:extLst>
      <p:ext uri="{BB962C8B-B14F-4D97-AF65-F5344CB8AC3E}">
        <p14:creationId xmlns:p14="http://schemas.microsoft.com/office/powerpoint/2010/main" val="39169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4239759"/>
          </a:xfrm>
        </p:spPr>
        <p:txBody>
          <a:bodyPr>
            <a:normAutofit/>
          </a:bodyPr>
          <a:lstStyle/>
          <a:p>
            <a:pPr marL="0" indent="0">
              <a:buNone/>
            </a:pPr>
            <a:r>
              <a:rPr lang="en-CA" sz="2400" dirty="0"/>
              <a:t>Two young German Generals (</a:t>
            </a:r>
            <a:r>
              <a:rPr lang="en-CA" sz="2400" dirty="0" err="1"/>
              <a:t>Kluck</a:t>
            </a:r>
            <a:r>
              <a:rPr lang="en-CA" sz="2400" dirty="0"/>
              <a:t> and Moltke) changed the original plan which reduced its effectiveness, their army was bogged down ten miles outside of Paris</a:t>
            </a:r>
          </a:p>
          <a:p>
            <a:pPr marL="0" indent="0">
              <a:buNone/>
            </a:pPr>
            <a:endParaRPr lang="en-CA" sz="2400" dirty="0"/>
          </a:p>
          <a:p>
            <a:pPr marL="0" indent="0">
              <a:buNone/>
            </a:pPr>
            <a:r>
              <a:rPr lang="en-CA" sz="2400" dirty="0"/>
              <a:t>The French soldiers fought bravely to defend their country, surprising the Germans. British soldiers were also helping to hold the German advance</a:t>
            </a:r>
          </a:p>
          <a:p>
            <a:pPr marL="0" indent="0">
              <a:buNone/>
            </a:pPr>
            <a:endParaRPr lang="en-CA" sz="2400" dirty="0"/>
          </a:p>
          <a:p>
            <a:pPr marL="0" indent="0">
              <a:buNone/>
            </a:pPr>
            <a:r>
              <a:rPr lang="en-CA" sz="2400" dirty="0"/>
              <a:t>Austria did not defeat Serbia quickly and asked Germany for help. The Germans had to offer soldiers and supplies to Austria reducing their force on the Western front</a:t>
            </a:r>
          </a:p>
        </p:txBody>
      </p:sp>
    </p:spTree>
    <p:extLst>
      <p:ext uri="{BB962C8B-B14F-4D97-AF65-F5344CB8AC3E}">
        <p14:creationId xmlns:p14="http://schemas.microsoft.com/office/powerpoint/2010/main" val="11289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73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800" dirty="0"/>
              <a:t>Germany found itself sandwiched between the British and French on the western front and the Russians on the eastern front. The war that was supposed to be over by Christmas was prolonged for four years.</a:t>
            </a:r>
          </a:p>
        </p:txBody>
      </p:sp>
    </p:spTree>
    <p:extLst>
      <p:ext uri="{BB962C8B-B14F-4D97-AF65-F5344CB8AC3E}">
        <p14:creationId xmlns:p14="http://schemas.microsoft.com/office/powerpoint/2010/main" val="160034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liegecitations.files.wordpress.com/2007/09/fort_de_lonc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32811" cy="68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5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48" y="601334"/>
            <a:ext cx="8229600" cy="1143000"/>
          </a:xfrm>
        </p:spPr>
        <p:txBody>
          <a:bodyPr/>
          <a:lstStyle/>
          <a:p>
            <a:pPr algn="l"/>
            <a:r>
              <a:rPr lang="en-GB" b="1" dirty="0"/>
              <a:t>The Battle of Mons</a:t>
            </a:r>
          </a:p>
        </p:txBody>
      </p:sp>
      <p:sp>
        <p:nvSpPr>
          <p:cNvPr id="3" name="Content Placeholder 2"/>
          <p:cNvSpPr>
            <a:spLocks noGrp="1"/>
          </p:cNvSpPr>
          <p:nvPr>
            <p:ph idx="1"/>
          </p:nvPr>
        </p:nvSpPr>
        <p:spPr>
          <a:xfrm>
            <a:off x="887896" y="2014330"/>
            <a:ext cx="6983896" cy="4843670"/>
          </a:xfrm>
        </p:spPr>
        <p:txBody>
          <a:bodyPr>
            <a:normAutofit/>
          </a:bodyPr>
          <a:lstStyle/>
          <a:p>
            <a:r>
              <a:rPr lang="en-GB" sz="2400" dirty="0"/>
              <a:t>The British were professional soldiers equipped with the new Lee Enfield Mark III rifle.</a:t>
            </a:r>
          </a:p>
          <a:p>
            <a:endParaRPr lang="en-GB" sz="2400" dirty="0"/>
          </a:p>
          <a:p>
            <a:r>
              <a:rPr lang="en-GB" sz="2400" dirty="0"/>
              <a:t>They were heavily outnumbered, but their </a:t>
            </a:r>
            <a:r>
              <a:rPr lang="en-GB" sz="2400" b="1" dirty="0">
                <a:solidFill>
                  <a:schemeClr val="accent3"/>
                </a:solidFill>
              </a:rPr>
              <a:t>rapid and accurate </a:t>
            </a:r>
            <a:r>
              <a:rPr lang="en-GB" sz="2400" dirty="0"/>
              <a:t>rifle fire slowed down the advance of the German conscripts.</a:t>
            </a:r>
          </a:p>
          <a:p>
            <a:endParaRPr lang="en-GB" sz="2400" dirty="0"/>
          </a:p>
          <a:p>
            <a:r>
              <a:rPr lang="en-GB" sz="2400" dirty="0"/>
              <a:t>One German officer wrote in a letter: ‘</a:t>
            </a:r>
            <a:r>
              <a:rPr lang="en-GB" sz="2400" b="1" dirty="0">
                <a:solidFill>
                  <a:schemeClr val="accent3"/>
                </a:solidFill>
              </a:rPr>
              <a:t>It seemed as though there was a machine gun behind every bush</a:t>
            </a:r>
            <a:r>
              <a:rPr lang="en-GB" sz="2400" dirty="0"/>
              <a:t>’</a:t>
            </a:r>
          </a:p>
          <a:p>
            <a:endParaRPr lang="en-GB" dirty="0"/>
          </a:p>
        </p:txBody>
      </p:sp>
      <p:pic>
        <p:nvPicPr>
          <p:cNvPr id="12290" name="Picture 2" descr="File:Short Magazine Lee-Enfield Mk 1 (1903) - UK - cal 303 British - Armémuseu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6966" y="0"/>
            <a:ext cx="316835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historylearningsite.co.uk/fileadmin/historyLearningSite/batt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966" y="3621864"/>
            <a:ext cx="3227987" cy="3086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4" name="Picture 6" descr="http://webspace.webring.com/people/vu/um_1470/ypre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7331" y="1477156"/>
            <a:ext cx="3287622" cy="2210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ebspace.webring.com/people/vu/um_1470/ypr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30" y="0"/>
            <a:ext cx="11348553" cy="68580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4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974" y="587880"/>
            <a:ext cx="8229600" cy="1143000"/>
          </a:xfrm>
        </p:spPr>
        <p:txBody>
          <a:bodyPr/>
          <a:lstStyle/>
          <a:p>
            <a:pPr algn="l"/>
            <a:r>
              <a:rPr lang="en-GB" b="1" dirty="0"/>
              <a:t>The Battle of Mons</a:t>
            </a:r>
          </a:p>
        </p:txBody>
      </p:sp>
      <p:sp>
        <p:nvSpPr>
          <p:cNvPr id="3" name="Content Placeholder 2"/>
          <p:cNvSpPr>
            <a:spLocks noGrp="1"/>
          </p:cNvSpPr>
          <p:nvPr>
            <p:ph idx="1"/>
          </p:nvPr>
        </p:nvSpPr>
        <p:spPr>
          <a:xfrm>
            <a:off x="278296" y="2023352"/>
            <a:ext cx="7185856" cy="4834647"/>
          </a:xfrm>
        </p:spPr>
        <p:txBody>
          <a:bodyPr>
            <a:normAutofit/>
          </a:bodyPr>
          <a:lstStyle/>
          <a:p>
            <a:r>
              <a:rPr lang="en-GB" sz="2400" dirty="0"/>
              <a:t>“At the </a:t>
            </a:r>
            <a:r>
              <a:rPr lang="en-GB" sz="2400" dirty="0" err="1"/>
              <a:t>Nimy</a:t>
            </a:r>
            <a:r>
              <a:rPr lang="en-GB" sz="2400" dirty="0"/>
              <a:t> bridge, Maurice </a:t>
            </a:r>
            <a:r>
              <a:rPr lang="en-GB" sz="2400" dirty="0" err="1"/>
              <a:t>Dease</a:t>
            </a:r>
            <a:r>
              <a:rPr lang="en-GB" sz="2400" dirty="0"/>
              <a:t> took control of his machine gun after every other member of his section had been killed or wounded and continued to fire the weapon despite being shot multiple times.”</a:t>
            </a:r>
          </a:p>
          <a:p>
            <a:endParaRPr lang="en-GB" sz="2400" dirty="0"/>
          </a:p>
          <a:p>
            <a:r>
              <a:rPr lang="en-GB" sz="2400" dirty="0"/>
              <a:t>“Only after being wounded for a fifth time was he evacuated to the battalion aid station, where he died.”</a:t>
            </a:r>
          </a:p>
        </p:txBody>
      </p:sp>
      <p:pic>
        <p:nvPicPr>
          <p:cNvPr id="14338" name="Picture 2" descr="http://upload.wikimedia.org/wikipedia/en/f/ff/Maurice_D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413" y="16380"/>
            <a:ext cx="3175722"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4" name="Picture 8" descr="http://hrsbstaff.ednet.ns.ca/macquekl/History%20Web%20Page/History/WorldWarIsite/ontheat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413" y="3747018"/>
            <a:ext cx="3165647" cy="2547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807D8AF8-E032-4156-8924-0214B9F2C439}"/>
              </a:ext>
            </a:extLst>
          </p:cNvPr>
          <p:cNvSpPr>
            <a:spLocks noGrp="1"/>
          </p:cNvSpPr>
          <p:nvPr>
            <p:ph type="title"/>
          </p:nvPr>
        </p:nvSpPr>
        <p:spPr>
          <a:xfrm>
            <a:off x="1847850" y="0"/>
            <a:ext cx="8229600" cy="1143000"/>
          </a:xfrm>
        </p:spPr>
        <p:txBody>
          <a:bodyPr/>
          <a:lstStyle/>
          <a:p>
            <a:pPr eaLnBrk="1" hangingPunct="1"/>
            <a:r>
              <a:rPr lang="en-CA" altLang="en-US"/>
              <a:t>The Idea</a:t>
            </a:r>
          </a:p>
        </p:txBody>
      </p:sp>
      <p:sp>
        <p:nvSpPr>
          <p:cNvPr id="5" name="Content Placeholder 4">
            <a:extLst>
              <a:ext uri="{FF2B5EF4-FFF2-40B4-BE49-F238E27FC236}">
                <a16:creationId xmlns:a16="http://schemas.microsoft.com/office/drawing/2014/main" id="{5169DBD6-E5F7-46EC-A5EE-3BCFE5DE46E0}"/>
              </a:ext>
            </a:extLst>
          </p:cNvPr>
          <p:cNvSpPr>
            <a:spLocks noGrp="1"/>
          </p:cNvSpPr>
          <p:nvPr>
            <p:ph idx="1"/>
          </p:nvPr>
        </p:nvSpPr>
        <p:spPr>
          <a:xfrm>
            <a:off x="300445" y="836613"/>
            <a:ext cx="11717383" cy="3147558"/>
          </a:xfrm>
        </p:spPr>
        <p:txBody>
          <a:bodyPr>
            <a:normAutofit/>
          </a:bodyPr>
          <a:lstStyle/>
          <a:p>
            <a:pPr eaLnBrk="1" hangingPunct="1"/>
            <a:r>
              <a:rPr lang="en-CA" altLang="en-US" sz="2400" dirty="0"/>
              <a:t>Germans started creating &amp; organizing a plan of attack ten years before the war </a:t>
            </a:r>
          </a:p>
          <a:p>
            <a:pPr lvl="1" eaLnBrk="1" hangingPunct="1"/>
            <a:r>
              <a:rPr lang="en-CA" altLang="en-US" sz="2000" dirty="0"/>
              <a:t>Why? They wanted a plan in place so they wouldn’t have to fight a war on two fronts at the same time</a:t>
            </a:r>
          </a:p>
        </p:txBody>
      </p:sp>
      <p:pic>
        <p:nvPicPr>
          <p:cNvPr id="1026" name="Picture 2">
            <a:extLst>
              <a:ext uri="{FF2B5EF4-FFF2-40B4-BE49-F238E27FC236}">
                <a16:creationId xmlns:a16="http://schemas.microsoft.com/office/drawing/2014/main" id="{F69E9011-216F-48E0-A826-DAA2216E2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3213100"/>
            <a:ext cx="6259512" cy="364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6" y="370653"/>
            <a:ext cx="11449879" cy="608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09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1236"/>
            <a:ext cx="8229600" cy="1143000"/>
          </a:xfrm>
        </p:spPr>
        <p:txBody>
          <a:bodyPr/>
          <a:lstStyle/>
          <a:p>
            <a:pPr algn="l"/>
            <a:r>
              <a:rPr lang="en-GB" b="1" dirty="0"/>
              <a:t>Why did it fail? </a:t>
            </a:r>
          </a:p>
        </p:txBody>
      </p:sp>
      <p:sp>
        <p:nvSpPr>
          <p:cNvPr id="3" name="Content Placeholder 2"/>
          <p:cNvSpPr>
            <a:spLocks noGrp="1"/>
          </p:cNvSpPr>
          <p:nvPr>
            <p:ph idx="1"/>
          </p:nvPr>
        </p:nvSpPr>
        <p:spPr>
          <a:xfrm>
            <a:off x="145773" y="2080497"/>
            <a:ext cx="8557297" cy="4857015"/>
          </a:xfrm>
        </p:spPr>
        <p:txBody>
          <a:bodyPr>
            <a:normAutofit/>
          </a:bodyPr>
          <a:lstStyle/>
          <a:p>
            <a:r>
              <a:rPr lang="en-GB" sz="2400" dirty="0"/>
              <a:t>The Belgian and British forces managed to slow down the German offensive and forced the German right flank to turn South.</a:t>
            </a:r>
          </a:p>
          <a:p>
            <a:r>
              <a:rPr lang="en-GB" sz="2400" dirty="0"/>
              <a:t>This gave French forces enough time to rush troops into Paris to defend the city. The Germans met French forces on 5</a:t>
            </a:r>
            <a:r>
              <a:rPr lang="en-GB" sz="2400" baseline="30000" dirty="0"/>
              <a:t>th</a:t>
            </a:r>
            <a:r>
              <a:rPr lang="en-GB" sz="2400" dirty="0"/>
              <a:t> September along the </a:t>
            </a:r>
            <a:r>
              <a:rPr lang="en-GB" sz="2400" b="1" dirty="0">
                <a:solidFill>
                  <a:schemeClr val="accent3"/>
                </a:solidFill>
              </a:rPr>
              <a:t>River Marne</a:t>
            </a:r>
            <a:r>
              <a:rPr lang="en-GB" sz="2400" dirty="0"/>
              <a:t>.</a:t>
            </a:r>
          </a:p>
          <a:p>
            <a:r>
              <a:rPr lang="en-GB" sz="2400" dirty="0"/>
              <a:t>The Battle of the Marne lasted 8 days and forced the Germans to </a:t>
            </a:r>
            <a:r>
              <a:rPr lang="en-GB" sz="2400" b="1" dirty="0">
                <a:solidFill>
                  <a:schemeClr val="accent3"/>
                </a:solidFill>
              </a:rPr>
              <a:t>fall back to the River Aisne</a:t>
            </a:r>
            <a:r>
              <a:rPr lang="en-GB" sz="2400" dirty="0"/>
              <a:t>. Joffre, the French Commander-in-Chief, played a crucial role in rallying the French forces at the Marne.</a:t>
            </a:r>
          </a:p>
          <a:p>
            <a:endParaRPr lang="en-GB" dirty="0"/>
          </a:p>
        </p:txBody>
      </p:sp>
      <p:pic>
        <p:nvPicPr>
          <p:cNvPr id="5" name="Picture 2" descr="http://www.spartacus.schoolnet.co.uk/FWWmar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4974"/>
            <a:ext cx="2805029" cy="3620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8" name="Picture 6" descr="http://www.30giorni.it/upload/articoli_immagini_interne/11189079147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071" y="3645024"/>
            <a:ext cx="3245958" cy="3212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335" y="0"/>
            <a:ext cx="6585656" cy="67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00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alledtocommunion.com/wp-content/uploads/2010/06/Battle-of-Marne-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77" y="0"/>
            <a:ext cx="1133614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0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705" y="344557"/>
            <a:ext cx="8229600" cy="1143000"/>
          </a:xfrm>
        </p:spPr>
        <p:txBody>
          <a:bodyPr/>
          <a:lstStyle/>
          <a:p>
            <a:pPr algn="l"/>
            <a:r>
              <a:rPr lang="en-GB" b="1" dirty="0"/>
              <a:t>The Race to the Sea</a:t>
            </a:r>
          </a:p>
        </p:txBody>
      </p:sp>
      <p:sp>
        <p:nvSpPr>
          <p:cNvPr id="3" name="Content Placeholder 2"/>
          <p:cNvSpPr>
            <a:spLocks noGrp="1"/>
          </p:cNvSpPr>
          <p:nvPr>
            <p:ph idx="1"/>
          </p:nvPr>
        </p:nvSpPr>
        <p:spPr>
          <a:xfrm>
            <a:off x="410817" y="2186609"/>
            <a:ext cx="7434470" cy="4114800"/>
          </a:xfrm>
        </p:spPr>
        <p:txBody>
          <a:bodyPr>
            <a:normAutofit lnSpcReduction="10000"/>
          </a:bodyPr>
          <a:lstStyle/>
          <a:p>
            <a:r>
              <a:rPr lang="en-GB" sz="2400" dirty="0"/>
              <a:t>After losing the Battle of the Marne, German forces </a:t>
            </a:r>
            <a:r>
              <a:rPr lang="en-GB" sz="2400" b="1" dirty="0">
                <a:solidFill>
                  <a:schemeClr val="accent3"/>
                </a:solidFill>
              </a:rPr>
              <a:t>retreated to the River Aisne</a:t>
            </a:r>
            <a:r>
              <a:rPr lang="en-GB" sz="2400" dirty="0">
                <a:solidFill>
                  <a:schemeClr val="accent3"/>
                </a:solidFill>
              </a:rPr>
              <a:t> </a:t>
            </a:r>
            <a:r>
              <a:rPr lang="en-GB" sz="2400" dirty="0"/>
              <a:t>and dug trenches for extra protection.</a:t>
            </a:r>
          </a:p>
          <a:p>
            <a:endParaRPr lang="en-GB" sz="2400" dirty="0"/>
          </a:p>
          <a:p>
            <a:r>
              <a:rPr lang="en-GB" sz="2400" dirty="0"/>
              <a:t>From 10</a:t>
            </a:r>
            <a:r>
              <a:rPr lang="en-GB" sz="2400" baseline="30000" dirty="0"/>
              <a:t>th</a:t>
            </a:r>
            <a:r>
              <a:rPr lang="en-GB" sz="2400" dirty="0"/>
              <a:t> October onwards, the two armies attempted to </a:t>
            </a:r>
            <a:r>
              <a:rPr lang="en-GB" sz="2400" b="1" dirty="0">
                <a:solidFill>
                  <a:schemeClr val="accent3"/>
                </a:solidFill>
              </a:rPr>
              <a:t>outflank</a:t>
            </a:r>
            <a:r>
              <a:rPr lang="en-GB" sz="2400" b="1" dirty="0">
                <a:solidFill>
                  <a:srgbClr val="FF0000"/>
                </a:solidFill>
              </a:rPr>
              <a:t> </a:t>
            </a:r>
            <a:r>
              <a:rPr lang="en-GB" sz="2400" dirty="0"/>
              <a:t>each other by advancing to the North Sea.</a:t>
            </a:r>
          </a:p>
          <a:p>
            <a:endParaRPr lang="en-GB" sz="2400" dirty="0"/>
          </a:p>
          <a:p>
            <a:r>
              <a:rPr lang="en-GB" sz="2400" dirty="0"/>
              <a:t>This was important because the Germans took </a:t>
            </a:r>
            <a:r>
              <a:rPr lang="en-GB" sz="2400" b="1" dirty="0">
                <a:solidFill>
                  <a:schemeClr val="accent3"/>
                </a:solidFill>
              </a:rPr>
              <a:t>Ghent, Bruges and Ostend</a:t>
            </a:r>
            <a:r>
              <a:rPr lang="en-GB" sz="2400" dirty="0"/>
              <a:t>, but failed to take any of the Channel ports.</a:t>
            </a:r>
          </a:p>
          <a:p>
            <a:endParaRPr lang="en-GB"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521" y="0"/>
            <a:ext cx="407247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6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418" y="418526"/>
            <a:ext cx="8229600" cy="1143000"/>
          </a:xfrm>
        </p:spPr>
        <p:txBody>
          <a:bodyPr/>
          <a:lstStyle/>
          <a:p>
            <a:pPr algn="l"/>
            <a:r>
              <a:rPr lang="en-GB" b="1" dirty="0"/>
              <a:t>The Race to the Sea</a:t>
            </a:r>
          </a:p>
        </p:txBody>
      </p:sp>
      <p:sp>
        <p:nvSpPr>
          <p:cNvPr id="3" name="Content Placeholder 2"/>
          <p:cNvSpPr>
            <a:spLocks noGrp="1"/>
          </p:cNvSpPr>
          <p:nvPr>
            <p:ph idx="1"/>
          </p:nvPr>
        </p:nvSpPr>
        <p:spPr>
          <a:xfrm>
            <a:off x="450573" y="2570922"/>
            <a:ext cx="8011367" cy="4287078"/>
          </a:xfrm>
        </p:spPr>
        <p:txBody>
          <a:bodyPr>
            <a:normAutofit/>
          </a:bodyPr>
          <a:lstStyle/>
          <a:p>
            <a:r>
              <a:rPr lang="en-GB" sz="2400" dirty="0"/>
              <a:t>By the end of the year, a </a:t>
            </a:r>
            <a:r>
              <a:rPr lang="en-GB" sz="2400" b="1" dirty="0">
                <a:solidFill>
                  <a:schemeClr val="accent3"/>
                </a:solidFill>
              </a:rPr>
              <a:t>front line had been established </a:t>
            </a:r>
            <a:r>
              <a:rPr lang="en-GB" sz="2400" dirty="0"/>
              <a:t>that was to remain largely in place until early 1918.</a:t>
            </a:r>
          </a:p>
          <a:p>
            <a:endParaRPr lang="en-GB" sz="2400" dirty="0"/>
          </a:p>
          <a:p>
            <a:r>
              <a:rPr lang="en-GB" sz="2400" dirty="0"/>
              <a:t>As each side had built trenches sideways in order to try to outflank each other, a complex system of trenches – with </a:t>
            </a:r>
            <a:r>
              <a:rPr lang="en-GB" sz="2400" b="1" dirty="0">
                <a:solidFill>
                  <a:schemeClr val="accent3"/>
                </a:solidFill>
              </a:rPr>
              <a:t>connecting, reserve and communication trenches </a:t>
            </a:r>
            <a:r>
              <a:rPr lang="en-GB" sz="2400" dirty="0"/>
              <a:t>– soon extended for miles across Belgium and France.</a:t>
            </a:r>
          </a:p>
          <a:p>
            <a:endParaRPr lang="en-GB" dirty="0"/>
          </a:p>
        </p:txBody>
      </p:sp>
      <p:pic>
        <p:nvPicPr>
          <p:cNvPr id="30722" name="Picture 2" descr="http://www.mansports.com/blog2/wp-content/uploads/2012/05/1_1271022236_the-trench-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941" y="3657"/>
            <a:ext cx="3650053" cy="2740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24" name="Picture 4" descr="http://www.walberswickww2.co.uk/assets/Uploads/_resampled/ResizedImage417600-Assault-on-pillbox-prints-H27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811" y="2849860"/>
            <a:ext cx="2781873" cy="4008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2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spartacus.schoolnet.co.uk/FWWtrench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1" y="0"/>
            <a:ext cx="10986366" cy="688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1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imgur.com/xtdV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2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Theatres of War</a:t>
            </a:r>
          </a:p>
        </p:txBody>
      </p:sp>
    </p:spTree>
    <p:extLst>
      <p:ext uri="{BB962C8B-B14F-4D97-AF65-F5344CB8AC3E}">
        <p14:creationId xmlns:p14="http://schemas.microsoft.com/office/powerpoint/2010/main" val="186718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800" dirty="0"/>
              <a:t>Although World War One was a world war, most of the fighting was confined to a few key areas. </a:t>
            </a:r>
          </a:p>
          <a:p>
            <a:r>
              <a:rPr lang="en-CA" sz="2800" dirty="0"/>
              <a:t>These areas are usually referred to as the theatres of war. </a:t>
            </a:r>
          </a:p>
        </p:txBody>
      </p:sp>
    </p:spTree>
    <p:extLst>
      <p:ext uri="{BB962C8B-B14F-4D97-AF65-F5344CB8AC3E}">
        <p14:creationId xmlns:p14="http://schemas.microsoft.com/office/powerpoint/2010/main" val="300273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6442CA5-DD53-4FB9-BC0B-7D505EE29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14" t="44797" r="9514" b="12505"/>
          <a:stretch>
            <a:fillRect/>
          </a:stretch>
        </p:blipFill>
        <p:spPr bwMode="auto">
          <a:xfrm>
            <a:off x="1524001" y="0"/>
            <a:ext cx="9351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10" descr="Fronts of WWI-NatGridFrLrng-W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12" y="652669"/>
            <a:ext cx="10975531" cy="561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39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40904"/>
          </a:xfrm>
        </p:spPr>
        <p:txBody>
          <a:bodyPr>
            <a:normAutofit/>
          </a:bodyPr>
          <a:lstStyle/>
          <a:p>
            <a:r>
              <a:rPr lang="en-CA" sz="4400" b="1" dirty="0">
                <a:solidFill>
                  <a:schemeClr val="bg1">
                    <a:lumMod val="85000"/>
                  </a:schemeClr>
                </a:solidFill>
              </a:rPr>
              <a:t>Western Front</a:t>
            </a:r>
          </a:p>
        </p:txBody>
      </p:sp>
      <p:sp>
        <p:nvSpPr>
          <p:cNvPr id="3" name="Content Placeholder 2"/>
          <p:cNvSpPr>
            <a:spLocks noGrp="1"/>
          </p:cNvSpPr>
          <p:nvPr>
            <p:ph idx="1"/>
          </p:nvPr>
        </p:nvSpPr>
        <p:spPr>
          <a:xfrm>
            <a:off x="1141413" y="1298713"/>
            <a:ext cx="9905998" cy="5102087"/>
          </a:xfrm>
        </p:spPr>
        <p:txBody>
          <a:bodyPr>
            <a:noAutofit/>
          </a:bodyPr>
          <a:lstStyle/>
          <a:p>
            <a:r>
              <a:rPr lang="en-CA" sz="2400" cap="none" dirty="0"/>
              <a:t>The war in the west began with a German invasion of Belgium (August 3, 1914) and France, and when this was pushed back, both sides dug in and took shelter in trenches. </a:t>
            </a:r>
          </a:p>
          <a:p>
            <a:pPr lvl="1"/>
            <a:r>
              <a:rPr lang="en-CA" sz="2200" cap="none" dirty="0"/>
              <a:t>To avoid losing the territory already gained in France, the Germans began digging trenches. The British and French, unable to break through the line of trenches, began to dig their own trenches. Throughout the entire war, neither side gained more than a few miles of ground along what became known as the western Front. </a:t>
            </a:r>
          </a:p>
          <a:p>
            <a:r>
              <a:rPr lang="en-CA" sz="2400" cap="none" dirty="0"/>
              <a:t>Although each side did make some advances, this line of trenches remained fairly static, despite some hug battles, until 1918.</a:t>
            </a:r>
          </a:p>
        </p:txBody>
      </p:sp>
    </p:spTree>
    <p:extLst>
      <p:ext uri="{BB962C8B-B14F-4D97-AF65-F5344CB8AC3E}">
        <p14:creationId xmlns:p14="http://schemas.microsoft.com/office/powerpoint/2010/main" val="29705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870" y="1656522"/>
            <a:ext cx="10590212" cy="4903304"/>
          </a:xfrm>
        </p:spPr>
        <p:txBody>
          <a:bodyPr>
            <a:noAutofit/>
          </a:bodyPr>
          <a:lstStyle/>
          <a:p>
            <a:r>
              <a:rPr lang="en-CA" sz="2000" dirty="0"/>
              <a:t>The German army crossed the Belgian border on August 3rd 1914. </a:t>
            </a:r>
          </a:p>
          <a:p>
            <a:r>
              <a:rPr lang="en-CA" sz="2000" dirty="0"/>
              <a:t>Britain and France declared war on Germany on August 4th. </a:t>
            </a:r>
          </a:p>
          <a:p>
            <a:r>
              <a:rPr lang="en-CA" sz="2000" dirty="0"/>
              <a:t>The Germans pushed through Belgium and entered France. </a:t>
            </a:r>
          </a:p>
          <a:p>
            <a:r>
              <a:rPr lang="en-CA" sz="2000" dirty="0"/>
              <a:t>The British and French armies marched to stop the German advance. The Battle of Marne 4th - 10th September stopped the Germans from marching on Paris. </a:t>
            </a:r>
          </a:p>
          <a:p>
            <a:pPr marL="0" indent="0">
              <a:buNone/>
            </a:pPr>
            <a:endParaRPr lang="en-CA" sz="2000" dirty="0"/>
          </a:p>
          <a:p>
            <a:r>
              <a:rPr lang="en-CA" sz="2000" dirty="0"/>
              <a:t>To avoid losing the territory already gained in France, the Germans began digging trenches. </a:t>
            </a:r>
          </a:p>
          <a:p>
            <a:r>
              <a:rPr lang="en-CA" sz="2000" dirty="0"/>
              <a:t>The British and French, unable to break through the line of trenches, began to dig their own trenches. </a:t>
            </a:r>
          </a:p>
          <a:p>
            <a:r>
              <a:rPr lang="en-CA" sz="2000" dirty="0"/>
              <a:t>Throughout the entire war, neither side gained more than a few miles of ground along what became known as the western Front. </a:t>
            </a:r>
          </a:p>
        </p:txBody>
      </p:sp>
    </p:spTree>
    <p:extLst>
      <p:ext uri="{BB962C8B-B14F-4D97-AF65-F5344CB8AC3E}">
        <p14:creationId xmlns:p14="http://schemas.microsoft.com/office/powerpoint/2010/main" val="24433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6041" y="196870"/>
            <a:ext cx="6450359" cy="6393730"/>
          </a:xfrm>
          <a:prstGeom prst="rect">
            <a:avLst/>
          </a:prstGeom>
        </p:spPr>
      </p:pic>
    </p:spTree>
    <p:extLst>
      <p:ext uri="{BB962C8B-B14F-4D97-AF65-F5344CB8AC3E}">
        <p14:creationId xmlns:p14="http://schemas.microsoft.com/office/powerpoint/2010/main" val="368242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5651" y="0"/>
            <a:ext cx="9841057" cy="6841077"/>
          </a:xfrm>
          <a:prstGeom prst="rect">
            <a:avLst/>
          </a:prstGeom>
        </p:spPr>
      </p:pic>
    </p:spTree>
    <p:extLst>
      <p:ext uri="{BB962C8B-B14F-4D97-AF65-F5344CB8AC3E}">
        <p14:creationId xmlns:p14="http://schemas.microsoft.com/office/powerpoint/2010/main" val="866114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stern Fro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13" y="0"/>
            <a:ext cx="7452277" cy="689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18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27652"/>
          </a:xfrm>
        </p:spPr>
        <p:txBody>
          <a:bodyPr>
            <a:normAutofit/>
          </a:bodyPr>
          <a:lstStyle/>
          <a:p>
            <a:r>
              <a:rPr lang="en-CA" sz="4000" b="1" dirty="0">
                <a:solidFill>
                  <a:schemeClr val="bg1">
                    <a:lumMod val="85000"/>
                  </a:schemeClr>
                </a:solidFill>
              </a:rPr>
              <a:t>Eastern Front</a:t>
            </a:r>
          </a:p>
        </p:txBody>
      </p:sp>
      <p:sp>
        <p:nvSpPr>
          <p:cNvPr id="3" name="Content Placeholder 2"/>
          <p:cNvSpPr>
            <a:spLocks noGrp="1"/>
          </p:cNvSpPr>
          <p:nvPr>
            <p:ph idx="1"/>
          </p:nvPr>
        </p:nvSpPr>
        <p:spPr>
          <a:xfrm>
            <a:off x="1141413" y="1537252"/>
            <a:ext cx="9905998" cy="4933885"/>
          </a:xfrm>
        </p:spPr>
        <p:txBody>
          <a:bodyPr>
            <a:noAutofit/>
          </a:bodyPr>
          <a:lstStyle/>
          <a:p>
            <a:r>
              <a:rPr lang="en-CA" sz="2400" cap="none" dirty="0"/>
              <a:t>The line of fighting on the Eastern side of Europe between Russia and Germany and Austria-Hungary is known as the Eastern Front. </a:t>
            </a:r>
          </a:p>
          <a:p>
            <a:r>
              <a:rPr lang="en-CA" sz="2400" cap="none" dirty="0"/>
              <a:t>Fighting began on the Eastern front when Russia invaded East Prussia on 17th August 1914. Germany immediately launched a counter-offensive and pushed Russia back. This pattern of attack and counter-attack continued for the first two years of the war and meant that the Eastern Front changed position as land was captured and lost by both sides. </a:t>
            </a:r>
          </a:p>
          <a:p>
            <a:r>
              <a:rPr lang="en-CA" sz="2400" cap="none" dirty="0"/>
              <a:t>By 1917, the Russian people were fed up with the huge number of Russian losses. The government and monarchy were overthrown and the new Bolshevik government signed the treaty of Brest </a:t>
            </a:r>
            <a:r>
              <a:rPr lang="en-CA" sz="2400" cap="none" dirty="0" err="1"/>
              <a:t>Litovsk</a:t>
            </a:r>
            <a:r>
              <a:rPr lang="en-CA" sz="2400" cap="none" dirty="0"/>
              <a:t> which took the Russians out of the war. </a:t>
            </a:r>
            <a:endParaRPr lang="en-CA" sz="2800" cap="none" dirty="0"/>
          </a:p>
        </p:txBody>
      </p:sp>
    </p:spTree>
    <p:extLst>
      <p:ext uri="{BB962C8B-B14F-4D97-AF65-F5344CB8AC3E}">
        <p14:creationId xmlns:p14="http://schemas.microsoft.com/office/powerpoint/2010/main" val="12396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1537253"/>
            <a:ext cx="9905998" cy="4253948"/>
          </a:xfrm>
        </p:spPr>
        <p:txBody>
          <a:bodyPr>
            <a:normAutofit/>
          </a:bodyPr>
          <a:lstStyle/>
          <a:p>
            <a:r>
              <a:rPr lang="en-CA" sz="2400" cap="none" dirty="0"/>
              <a:t>Although trenches were dug in the Eastern Front, they never dominated the scene in quite the way they did in the west. The Eastern Front was more a war of movement. Like the Western Front, though, it was huge. In the north, it ran through Poland and western Russia, where the Germans and Russians faced up to each other. Then the Front ran south through southern Poland and into Czech and Slovak territory, into the area where the Russians faced the Austro-Hungarians. Romania entered the war in 1916, thus extending the Eastern Front even farther south.</a:t>
            </a:r>
          </a:p>
        </p:txBody>
      </p:sp>
    </p:spTree>
    <p:extLst>
      <p:ext uri="{BB962C8B-B14F-4D97-AF65-F5344CB8AC3E}">
        <p14:creationId xmlns:p14="http://schemas.microsoft.com/office/powerpoint/2010/main" val="1856600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4836" y="187823"/>
            <a:ext cx="6268964" cy="6413647"/>
          </a:xfrm>
          <a:prstGeom prst="rect">
            <a:avLst/>
          </a:prstGeom>
        </p:spPr>
      </p:pic>
    </p:spTree>
    <p:extLst>
      <p:ext uri="{BB962C8B-B14F-4D97-AF65-F5344CB8AC3E}">
        <p14:creationId xmlns:p14="http://schemas.microsoft.com/office/powerpoint/2010/main" val="2357836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Helvetica" panose="020B0604020202020204" pitchFamily="34" charset="0"/>
                <a:ea typeface="MS PGothic" panose="020B0600070205080204" pitchFamily="34" charset="-128"/>
              </a:defRPr>
            </a:lvl1pPr>
            <a:lvl2pPr marL="742950" indent="-285750" eaLnBrk="0" hangingPunct="0">
              <a:defRPr sz="2000">
                <a:solidFill>
                  <a:schemeClr val="tx1"/>
                </a:solidFill>
                <a:latin typeface="Helvetica" panose="020B0604020202020204" pitchFamily="34" charset="0"/>
                <a:ea typeface="MS PGothic" panose="020B0600070205080204" pitchFamily="34" charset="-128"/>
              </a:defRPr>
            </a:lvl2pPr>
            <a:lvl3pPr marL="1143000" indent="-228600" eaLnBrk="0" hangingPunct="0">
              <a:defRPr sz="2000">
                <a:solidFill>
                  <a:schemeClr val="tx1"/>
                </a:solidFill>
                <a:latin typeface="Helvetica" panose="020B0604020202020204" pitchFamily="34" charset="0"/>
                <a:ea typeface="MS PGothic" panose="020B0600070205080204" pitchFamily="34" charset="-128"/>
              </a:defRPr>
            </a:lvl3pPr>
            <a:lvl4pPr marL="1600200" indent="-228600" eaLnBrk="0" hangingPunct="0">
              <a:defRPr sz="2000">
                <a:solidFill>
                  <a:schemeClr val="tx1"/>
                </a:solidFill>
                <a:latin typeface="Helvetica" panose="020B0604020202020204" pitchFamily="34" charset="0"/>
                <a:ea typeface="MS PGothic" panose="020B0600070205080204" pitchFamily="34" charset="-128"/>
              </a:defRPr>
            </a:lvl4pPr>
            <a:lvl5pPr marL="2057400" indent="-228600" eaLnBrk="0" hangingPunct="0">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Helvetica" panose="020B0604020202020204" pitchFamily="34" charset="0"/>
                <a:ea typeface="MS PGothic" panose="020B0600070205080204" pitchFamily="34" charset="-128"/>
              </a:defRPr>
            </a:lvl9pPr>
          </a:lstStyle>
          <a:p>
            <a:pPr eaLnBrk="1" hangingPunct="1"/>
            <a:fld id="{72F52BF8-432C-43EA-AB1F-A47439E86D73}" type="slidenum">
              <a:rPr lang="en-US" altLang="en-US" sz="1200">
                <a:solidFill>
                  <a:schemeClr val="folHlink"/>
                </a:solidFill>
              </a:rPr>
              <a:pPr eaLnBrk="1" hangingPunct="1"/>
              <a:t>39</a:t>
            </a:fld>
            <a:endParaRPr lang="en-US" altLang="en-US" sz="1200">
              <a:solidFill>
                <a:schemeClr val="folHlink"/>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3160" y="633342"/>
            <a:ext cx="9105140" cy="61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292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4093CAB-B3E3-4B35-B291-BB7213018D59}"/>
              </a:ext>
            </a:extLst>
          </p:cNvPr>
          <p:cNvSpPr>
            <a:spLocks noGrp="1"/>
          </p:cNvSpPr>
          <p:nvPr>
            <p:ph type="title"/>
          </p:nvPr>
        </p:nvSpPr>
        <p:spPr/>
        <p:txBody>
          <a:bodyPr/>
          <a:lstStyle/>
          <a:p>
            <a:pPr eaLnBrk="1" hangingPunct="1"/>
            <a:r>
              <a:rPr lang="en-CA" altLang="en-US"/>
              <a:t>General Von Schlieffen</a:t>
            </a:r>
          </a:p>
        </p:txBody>
      </p:sp>
      <p:sp>
        <p:nvSpPr>
          <p:cNvPr id="3" name="Content Placeholder 2">
            <a:extLst>
              <a:ext uri="{FF2B5EF4-FFF2-40B4-BE49-F238E27FC236}">
                <a16:creationId xmlns:a16="http://schemas.microsoft.com/office/drawing/2014/main" id="{DCE3B998-4FEE-4D7D-AC92-EF1AAB0765ED}"/>
              </a:ext>
            </a:extLst>
          </p:cNvPr>
          <p:cNvSpPr>
            <a:spLocks noGrp="1"/>
          </p:cNvSpPr>
          <p:nvPr>
            <p:ph idx="1"/>
          </p:nvPr>
        </p:nvSpPr>
        <p:spPr>
          <a:xfrm>
            <a:off x="612775" y="1715956"/>
            <a:ext cx="5483225" cy="4483100"/>
          </a:xfrm>
        </p:spPr>
        <p:txBody>
          <a:bodyPr rtlCol="0">
            <a:normAutofit/>
          </a:bodyPr>
          <a:lstStyle/>
          <a:p>
            <a:pPr>
              <a:spcAft>
                <a:spcPts val="0"/>
              </a:spcAft>
              <a:defRPr/>
            </a:pPr>
            <a:r>
              <a:rPr lang="en-US" altLang="en-US" sz="2400" dirty="0">
                <a:latin typeface="Georgia" pitchFamily="18" charset="0"/>
              </a:rPr>
              <a:t>German General Von Schlieffen developed a six week plan to knock France out of the war before turning attention to the Russians</a:t>
            </a:r>
          </a:p>
          <a:p>
            <a:pPr marL="0" indent="0">
              <a:spcAft>
                <a:spcPts val="0"/>
              </a:spcAft>
              <a:buNone/>
              <a:defRPr/>
            </a:pPr>
            <a:endParaRPr lang="en-CA" dirty="0"/>
          </a:p>
        </p:txBody>
      </p:sp>
      <p:pic>
        <p:nvPicPr>
          <p:cNvPr id="4" name="Picture 4">
            <a:extLst>
              <a:ext uri="{FF2B5EF4-FFF2-40B4-BE49-F238E27FC236}">
                <a16:creationId xmlns:a16="http://schemas.microsoft.com/office/drawing/2014/main" id="{8013E261-6850-4865-ABC5-6C9C2F77F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557338"/>
            <a:ext cx="2971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of the Eastern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623" y="0"/>
            <a:ext cx="7639464" cy="688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16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6435"/>
          </a:xfrm>
        </p:spPr>
        <p:txBody>
          <a:bodyPr>
            <a:normAutofit/>
          </a:bodyPr>
          <a:lstStyle/>
          <a:p>
            <a:r>
              <a:rPr lang="en-CA" sz="4000" b="1" dirty="0">
                <a:solidFill>
                  <a:schemeClr val="bg1">
                    <a:lumMod val="85000"/>
                  </a:schemeClr>
                </a:solidFill>
              </a:rPr>
              <a:t>The Southern Theatre</a:t>
            </a:r>
          </a:p>
        </p:txBody>
      </p:sp>
      <p:sp>
        <p:nvSpPr>
          <p:cNvPr id="3" name="Content Placeholder 2"/>
          <p:cNvSpPr>
            <a:spLocks noGrp="1"/>
          </p:cNvSpPr>
          <p:nvPr>
            <p:ph idx="1"/>
          </p:nvPr>
        </p:nvSpPr>
        <p:spPr>
          <a:xfrm>
            <a:off x="1141413" y="1417982"/>
            <a:ext cx="9905998" cy="5264171"/>
          </a:xfrm>
        </p:spPr>
        <p:txBody>
          <a:bodyPr>
            <a:noAutofit/>
          </a:bodyPr>
          <a:lstStyle/>
          <a:p>
            <a:r>
              <a:rPr lang="en-CA" sz="2400" cap="none" dirty="0"/>
              <a:t>Before the outbreak of war in August 1914, Italy had sided with Germany and Austria-Hungary. </a:t>
            </a:r>
          </a:p>
          <a:p>
            <a:r>
              <a:rPr lang="en-CA" sz="2400" cap="none" dirty="0"/>
              <a:t>However, tempted by offers of more land once the war was won, Italy entered the war in April 1915 on the side of the allies. </a:t>
            </a:r>
          </a:p>
          <a:p>
            <a:r>
              <a:rPr lang="en-CA" sz="2400" cap="none" dirty="0"/>
              <a:t>The Italian front is the name given to the fighting that took place along the border between Italy and Austria. The Italians only managed to advance a short way into Austria. </a:t>
            </a:r>
          </a:p>
          <a:p>
            <a:r>
              <a:rPr lang="en-CA" sz="2400" cap="none" dirty="0"/>
              <a:t>Between 1915 and 1917 there were twelve battles fought along the river </a:t>
            </a:r>
            <a:r>
              <a:rPr lang="en-CA" sz="2400" cap="none" dirty="0" err="1"/>
              <a:t>Isonzo</a:t>
            </a:r>
            <a:r>
              <a:rPr lang="en-CA" sz="2400" cap="none" dirty="0"/>
              <a:t>, just inside the Austrian border, all of which were inconclusive. </a:t>
            </a:r>
          </a:p>
          <a:p>
            <a:r>
              <a:rPr lang="en-CA" sz="2400" cap="none" dirty="0"/>
              <a:t>After being defeated at the battle of </a:t>
            </a:r>
            <a:r>
              <a:rPr lang="en-CA" sz="2400" cap="none" dirty="0" err="1"/>
              <a:t>Caporetto</a:t>
            </a:r>
            <a:r>
              <a:rPr lang="en-CA" sz="2400" cap="none" dirty="0"/>
              <a:t> in 1917, the Italians were pushed back. </a:t>
            </a:r>
            <a:endParaRPr lang="en-CA" sz="2800" cap="none" dirty="0"/>
          </a:p>
        </p:txBody>
      </p:sp>
    </p:spTree>
    <p:extLst>
      <p:ext uri="{BB962C8B-B14F-4D97-AF65-F5344CB8AC3E}">
        <p14:creationId xmlns:p14="http://schemas.microsoft.com/office/powerpoint/2010/main" val="379740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6435"/>
          </a:xfrm>
        </p:spPr>
        <p:txBody>
          <a:bodyPr>
            <a:normAutofit/>
          </a:bodyPr>
          <a:lstStyle/>
          <a:p>
            <a:r>
              <a:rPr lang="en-CA" sz="4000" b="1" dirty="0">
                <a:solidFill>
                  <a:schemeClr val="bg1">
                    <a:lumMod val="85000"/>
                  </a:schemeClr>
                </a:solidFill>
              </a:rPr>
              <a:t>The Southern Theatre</a:t>
            </a:r>
          </a:p>
        </p:txBody>
      </p:sp>
      <p:sp>
        <p:nvSpPr>
          <p:cNvPr id="3" name="Content Placeholder 2"/>
          <p:cNvSpPr>
            <a:spLocks noGrp="1"/>
          </p:cNvSpPr>
          <p:nvPr>
            <p:ph idx="1"/>
          </p:nvPr>
        </p:nvSpPr>
        <p:spPr>
          <a:xfrm>
            <a:off x="1141413" y="1417983"/>
            <a:ext cx="9905998" cy="4585252"/>
          </a:xfrm>
        </p:spPr>
        <p:txBody>
          <a:bodyPr>
            <a:noAutofit/>
          </a:bodyPr>
          <a:lstStyle/>
          <a:p>
            <a:r>
              <a:rPr lang="en-CA" sz="2400" cap="none" dirty="0"/>
              <a:t>This Alpine war was extremely dangerous and costly but it often gets overshadowed by the Western Front. </a:t>
            </a:r>
          </a:p>
          <a:p>
            <a:r>
              <a:rPr lang="en-CA" sz="2400" cap="none" dirty="0"/>
              <a:t>Bulgaria joined in the war on Germany’s side, so fighting took place along its borders too. </a:t>
            </a:r>
          </a:p>
          <a:p>
            <a:r>
              <a:rPr lang="en-CA" sz="2400" cap="none" dirty="0"/>
              <a:t>Austria’s border with Serbia was where the fighting actually began, but after Serbia was overrun in 1915, the British and French opened another front against the Austrians, in northern Greece.</a:t>
            </a:r>
          </a:p>
        </p:txBody>
      </p:sp>
    </p:spTree>
    <p:extLst>
      <p:ext uri="{BB962C8B-B14F-4D97-AF65-F5344CB8AC3E}">
        <p14:creationId xmlns:p14="http://schemas.microsoft.com/office/powerpoint/2010/main" val="23941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427" y="460293"/>
            <a:ext cx="9774279" cy="5965907"/>
          </a:xfrm>
          <a:prstGeom prst="rect">
            <a:avLst/>
          </a:prstGeom>
        </p:spPr>
      </p:pic>
    </p:spTree>
    <p:extLst>
      <p:ext uri="{BB962C8B-B14F-4D97-AF65-F5344CB8AC3E}">
        <p14:creationId xmlns:p14="http://schemas.microsoft.com/office/powerpoint/2010/main" val="4212790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southern theatre 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456" y="0"/>
            <a:ext cx="50086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83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20417"/>
          </a:xfrm>
        </p:spPr>
        <p:txBody>
          <a:bodyPr>
            <a:normAutofit/>
          </a:bodyPr>
          <a:lstStyle/>
          <a:p>
            <a:r>
              <a:rPr lang="en-CA" sz="4000" b="1" dirty="0">
                <a:solidFill>
                  <a:schemeClr val="bg1">
                    <a:lumMod val="85000"/>
                  </a:schemeClr>
                </a:solidFill>
              </a:rPr>
              <a:t>The Turkish Theatre</a:t>
            </a:r>
          </a:p>
        </p:txBody>
      </p:sp>
      <p:sp>
        <p:nvSpPr>
          <p:cNvPr id="3" name="Content Placeholder 2"/>
          <p:cNvSpPr>
            <a:spLocks noGrp="1"/>
          </p:cNvSpPr>
          <p:nvPr>
            <p:ph idx="1"/>
          </p:nvPr>
        </p:nvSpPr>
        <p:spPr>
          <a:xfrm>
            <a:off x="1141413" y="2014331"/>
            <a:ext cx="9905998" cy="3776870"/>
          </a:xfrm>
        </p:spPr>
        <p:txBody>
          <a:bodyPr>
            <a:normAutofit/>
          </a:bodyPr>
          <a:lstStyle/>
          <a:p>
            <a:r>
              <a:rPr lang="en-US" altLang="en-US" sz="2800" dirty="0"/>
              <a:t>Turkey entered the war with the Central Powers. This was to prevent the Russians from using the straits of the Gallipoli Peninsula (a water passage that would allow Russians to access the Balkans from the Black Sea)</a:t>
            </a:r>
          </a:p>
          <a:p>
            <a:r>
              <a:rPr lang="en-CA" sz="2800" cap="none" dirty="0"/>
              <a:t>A major anti-Turkish rebellion started up in Arabia and the British launched an offensive from Egypt that moved northwards through Palestine and Syria</a:t>
            </a:r>
            <a:r>
              <a:rPr lang="en-CA" sz="2000" cap="none" dirty="0"/>
              <a:t>.</a:t>
            </a:r>
          </a:p>
        </p:txBody>
      </p:sp>
    </p:spTree>
    <p:extLst>
      <p:ext uri="{BB962C8B-B14F-4D97-AF65-F5344CB8AC3E}">
        <p14:creationId xmlns:p14="http://schemas.microsoft.com/office/powerpoint/2010/main" val="19812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Gallipoli Campaign	</a:t>
            </a:r>
          </a:p>
        </p:txBody>
      </p:sp>
      <p:sp>
        <p:nvSpPr>
          <p:cNvPr id="3" name="Content Placeholder 2"/>
          <p:cNvSpPr>
            <a:spLocks noGrp="1"/>
          </p:cNvSpPr>
          <p:nvPr>
            <p:ph idx="1"/>
          </p:nvPr>
        </p:nvSpPr>
        <p:spPr>
          <a:xfrm>
            <a:off x="581192" y="2180496"/>
            <a:ext cx="5620825" cy="3678303"/>
          </a:xfrm>
        </p:spPr>
        <p:txBody>
          <a:bodyPr>
            <a:normAutofit/>
          </a:bodyPr>
          <a:lstStyle/>
          <a:p>
            <a:r>
              <a:rPr lang="en-CA" sz="2800" dirty="0"/>
              <a:t>Russia wanted an all-weather port</a:t>
            </a:r>
          </a:p>
          <a:p>
            <a:r>
              <a:rPr lang="en-CA" sz="2800" dirty="0"/>
              <a:t>Great Britain wanted Gallipoli to open a supply line to Russia, and to have another way of attacking Austria-Hungary and Germany</a:t>
            </a:r>
          </a:p>
        </p:txBody>
      </p:sp>
      <p:pic>
        <p:nvPicPr>
          <p:cNvPr id="4" name="Content Placeholder 3" descr="Gallipoli 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10208" y="702156"/>
            <a:ext cx="4800600" cy="5911850"/>
          </a:xfrm>
          <a:prstGeom prst="rect">
            <a:avLst/>
          </a:prstGeom>
        </p:spPr>
      </p:pic>
    </p:spTree>
    <p:extLst>
      <p:ext uri="{BB962C8B-B14F-4D97-AF65-F5344CB8AC3E}">
        <p14:creationId xmlns:p14="http://schemas.microsoft.com/office/powerpoint/2010/main" val="13408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Gallipoli</a:t>
            </a:r>
          </a:p>
        </p:txBody>
      </p:sp>
      <p:sp>
        <p:nvSpPr>
          <p:cNvPr id="3" name="Content Placeholder 2"/>
          <p:cNvSpPr>
            <a:spLocks noGrp="1"/>
          </p:cNvSpPr>
          <p:nvPr>
            <p:ph sz="half" idx="1"/>
          </p:nvPr>
        </p:nvSpPr>
        <p:spPr>
          <a:xfrm>
            <a:off x="145777" y="1717990"/>
            <a:ext cx="6718850" cy="4835210"/>
          </a:xfrm>
        </p:spPr>
        <p:txBody>
          <a:bodyPr>
            <a:noAutofit/>
          </a:bodyPr>
          <a:lstStyle/>
          <a:p>
            <a:r>
              <a:rPr lang="en-CA" sz="2400" dirty="0"/>
              <a:t>The Gallipoli peninsula is located in the south of Turkey. </a:t>
            </a:r>
          </a:p>
          <a:p>
            <a:r>
              <a:rPr lang="en-CA" sz="2400" dirty="0"/>
              <a:t>In 1915, the allied commanders decided to try to attack Germany by attacking her ally, Turkey. </a:t>
            </a:r>
          </a:p>
          <a:p>
            <a:r>
              <a:rPr lang="en-CA" sz="2400" dirty="0"/>
              <a:t>Allied soldiers, mainly from Australia and New Zealand, were sent to the Peninsula while British ships tried to force a way through the Dardanelles.</a:t>
            </a:r>
          </a:p>
          <a:p>
            <a:r>
              <a:rPr lang="en-CA" sz="2400" dirty="0"/>
              <a:t>The entire mission was a failure. The allies lost more than 50,000 men but gained hardly any land. </a:t>
            </a:r>
          </a:p>
        </p:txBody>
      </p:sp>
      <p:pic>
        <p:nvPicPr>
          <p:cNvPr id="6" name="Picture 1" descr="galipoli 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4626" y="1223824"/>
            <a:ext cx="51816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4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urkey and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733" y="0"/>
            <a:ext cx="8355909" cy="687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37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p of the Gallipoli penins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715" y="0"/>
            <a:ext cx="8014459" cy="686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0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93888A6-7E28-48D0-921F-159DB4EC5696}"/>
              </a:ext>
            </a:extLst>
          </p:cNvPr>
          <p:cNvSpPr>
            <a:spLocks noGrp="1"/>
          </p:cNvSpPr>
          <p:nvPr>
            <p:ph type="title"/>
          </p:nvPr>
        </p:nvSpPr>
        <p:spPr/>
        <p:txBody>
          <a:bodyPr/>
          <a:lstStyle/>
          <a:p>
            <a:pPr eaLnBrk="1" hangingPunct="1"/>
            <a:r>
              <a:rPr lang="en-CA" altLang="en-US"/>
              <a:t>What was the Germans’ Plan?</a:t>
            </a:r>
          </a:p>
        </p:txBody>
      </p:sp>
      <p:sp>
        <p:nvSpPr>
          <p:cNvPr id="3" name="Content Placeholder 2">
            <a:extLst>
              <a:ext uri="{FF2B5EF4-FFF2-40B4-BE49-F238E27FC236}">
                <a16:creationId xmlns:a16="http://schemas.microsoft.com/office/drawing/2014/main" id="{BF216512-003E-48A6-9754-EACC55DCBA67}"/>
              </a:ext>
            </a:extLst>
          </p:cNvPr>
          <p:cNvSpPr>
            <a:spLocks noGrp="1"/>
          </p:cNvSpPr>
          <p:nvPr>
            <p:ph idx="1"/>
          </p:nvPr>
        </p:nvSpPr>
        <p:spPr>
          <a:xfrm>
            <a:off x="581191" y="1600200"/>
            <a:ext cx="11266819" cy="4997450"/>
          </a:xfrm>
        </p:spPr>
        <p:txBody>
          <a:bodyPr>
            <a:normAutofit/>
          </a:bodyPr>
          <a:lstStyle/>
          <a:p>
            <a:pPr eaLnBrk="1" hangingPunct="1"/>
            <a:r>
              <a:rPr lang="en-CA" altLang="en-US" sz="2400" dirty="0"/>
              <a:t>The plan was to quickly (6 weeks) capture Belgium and France in the west.</a:t>
            </a:r>
          </a:p>
          <a:p>
            <a:pPr eaLnBrk="1" hangingPunct="1"/>
            <a:r>
              <a:rPr lang="en-CA" altLang="en-US" sz="2400" dirty="0"/>
              <a:t>After the capture of France the Germans would turn east to Russia and conquer them.</a:t>
            </a:r>
          </a:p>
          <a:p>
            <a:pPr eaLnBrk="1" hangingPunct="1"/>
            <a:r>
              <a:rPr lang="en-CA" altLang="en-US" sz="2400" dirty="0"/>
              <a:t>This plan was based on the assumption that Russia would take too much time to mobilize (to get ready).</a:t>
            </a:r>
          </a:p>
          <a:p>
            <a:pPr eaLnBrk="1" hangingPunct="1"/>
            <a:r>
              <a:rPr lang="en-CA" altLang="en-US" sz="2400" dirty="0"/>
              <a:t>The Germans thought it would take them 6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80661"/>
          </a:xfrm>
        </p:spPr>
        <p:txBody>
          <a:bodyPr>
            <a:normAutofit/>
          </a:bodyPr>
          <a:lstStyle/>
          <a:p>
            <a:r>
              <a:rPr lang="en-CA" sz="4000" b="1" dirty="0">
                <a:solidFill>
                  <a:schemeClr val="bg1">
                    <a:lumMod val="85000"/>
                  </a:schemeClr>
                </a:solidFill>
              </a:rPr>
              <a:t>The African Theatre</a:t>
            </a:r>
          </a:p>
        </p:txBody>
      </p:sp>
      <p:sp>
        <p:nvSpPr>
          <p:cNvPr id="3" name="Content Placeholder 2"/>
          <p:cNvSpPr>
            <a:spLocks noGrp="1"/>
          </p:cNvSpPr>
          <p:nvPr>
            <p:ph idx="1"/>
          </p:nvPr>
        </p:nvSpPr>
        <p:spPr>
          <a:xfrm>
            <a:off x="1141413" y="1590261"/>
            <a:ext cx="9905998" cy="4200939"/>
          </a:xfrm>
        </p:spPr>
        <p:txBody>
          <a:bodyPr>
            <a:normAutofit/>
          </a:bodyPr>
          <a:lstStyle/>
          <a:p>
            <a:r>
              <a:rPr lang="en-CA" sz="2400" cap="none" dirty="0"/>
              <a:t>Britain, France, Belgium and Germany all had colonies in Africa and the outbreak of war in Europe set the Allied countries up against the German ones. </a:t>
            </a:r>
          </a:p>
          <a:p>
            <a:r>
              <a:rPr lang="en-CA" sz="2400" cap="none" dirty="0"/>
              <a:t>The Germans were outnumbered but their commander in east Africa conducted a guerrilla campaign. Fighting in Africa stretched from German South-West Africa, thought he centre of the continent to Kenya and East Africa.</a:t>
            </a:r>
          </a:p>
        </p:txBody>
      </p:sp>
    </p:spTree>
    <p:extLst>
      <p:ext uri="{BB962C8B-B14F-4D97-AF65-F5344CB8AC3E}">
        <p14:creationId xmlns:p14="http://schemas.microsoft.com/office/powerpoint/2010/main" val="7013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of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0"/>
            <a:ext cx="56944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60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26435"/>
          </a:xfrm>
        </p:spPr>
        <p:txBody>
          <a:bodyPr>
            <a:normAutofit/>
          </a:bodyPr>
          <a:lstStyle/>
          <a:p>
            <a:r>
              <a:rPr lang="en-CA" sz="4000" b="1" dirty="0">
                <a:solidFill>
                  <a:schemeClr val="bg1">
                    <a:lumMod val="85000"/>
                  </a:schemeClr>
                </a:solidFill>
              </a:rPr>
              <a:t>The pacific Theatre</a:t>
            </a:r>
          </a:p>
        </p:txBody>
      </p:sp>
      <p:sp>
        <p:nvSpPr>
          <p:cNvPr id="3" name="Content Placeholder 2"/>
          <p:cNvSpPr>
            <a:spLocks noGrp="1"/>
          </p:cNvSpPr>
          <p:nvPr>
            <p:ph idx="1"/>
          </p:nvPr>
        </p:nvSpPr>
        <p:spPr>
          <a:xfrm>
            <a:off x="1141413" y="1736035"/>
            <a:ext cx="9905998" cy="4055165"/>
          </a:xfrm>
        </p:spPr>
        <p:txBody>
          <a:bodyPr/>
          <a:lstStyle/>
          <a:p>
            <a:r>
              <a:rPr lang="en-CA" sz="2400" cap="none" dirty="0"/>
              <a:t>The Australians and New Zealanders attacked Germany’s Pacific colonies. The Japanese were keen to contribute their bit to the Allied war effort by attacking German possessions in China and the Pacific.</a:t>
            </a:r>
          </a:p>
          <a:p>
            <a:r>
              <a:rPr lang="en-CA" sz="2400" cap="none" dirty="0"/>
              <a:t>They also took the opportunity to start taking Chinese territory until China came into the war on the same side and the Allied leaders asked the Japanese to refrain from attacking their ally.</a:t>
            </a:r>
          </a:p>
          <a:p>
            <a:endParaRPr lang="en-CA" cap="none" dirty="0"/>
          </a:p>
        </p:txBody>
      </p:sp>
    </p:spTree>
    <p:extLst>
      <p:ext uri="{BB962C8B-B14F-4D97-AF65-F5344CB8AC3E}">
        <p14:creationId xmlns:p14="http://schemas.microsoft.com/office/powerpoint/2010/main" val="24040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2087" y="-60225"/>
            <a:ext cx="9291331" cy="6918225"/>
          </a:xfrm>
          <a:prstGeom prst="rect">
            <a:avLst/>
          </a:prstGeom>
        </p:spPr>
      </p:pic>
    </p:spTree>
    <p:extLst>
      <p:ext uri="{BB962C8B-B14F-4D97-AF65-F5344CB8AC3E}">
        <p14:creationId xmlns:p14="http://schemas.microsoft.com/office/powerpoint/2010/main" val="134183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4CA7C6F-0ED3-490F-8C60-E7B322A6DC6A}"/>
              </a:ext>
            </a:extLst>
          </p:cNvPr>
          <p:cNvSpPr>
            <a:spLocks noGrp="1"/>
          </p:cNvSpPr>
          <p:nvPr>
            <p:ph type="title"/>
          </p:nvPr>
        </p:nvSpPr>
        <p:spPr/>
        <p:txBody>
          <a:bodyPr/>
          <a:lstStyle/>
          <a:p>
            <a:pPr eaLnBrk="1" hangingPunct="1"/>
            <a:r>
              <a:rPr lang="en-CA" altLang="en-US"/>
              <a:t>What was the Goal?</a:t>
            </a:r>
          </a:p>
        </p:txBody>
      </p:sp>
      <p:sp>
        <p:nvSpPr>
          <p:cNvPr id="3" name="Content Placeholder 2">
            <a:extLst>
              <a:ext uri="{FF2B5EF4-FFF2-40B4-BE49-F238E27FC236}">
                <a16:creationId xmlns:a16="http://schemas.microsoft.com/office/drawing/2014/main" id="{AEE4E185-909B-4E58-A0A5-76DDCBA5962E}"/>
              </a:ext>
            </a:extLst>
          </p:cNvPr>
          <p:cNvSpPr>
            <a:spLocks noGrp="1"/>
          </p:cNvSpPr>
          <p:nvPr>
            <p:ph idx="1"/>
          </p:nvPr>
        </p:nvSpPr>
        <p:spPr>
          <a:xfrm>
            <a:off x="352697" y="1268413"/>
            <a:ext cx="11839303" cy="2650444"/>
          </a:xfrm>
        </p:spPr>
        <p:txBody>
          <a:bodyPr rtlCol="0">
            <a:normAutofit/>
          </a:bodyPr>
          <a:lstStyle/>
          <a:p>
            <a:pPr>
              <a:spcAft>
                <a:spcPts val="0"/>
              </a:spcAft>
              <a:defRPr/>
            </a:pPr>
            <a:r>
              <a:rPr lang="en-CA" sz="2000" dirty="0"/>
              <a:t>Go through Belgium, sticking as close to the coastline of the English channel (water) to get to Paris, the capital of France.</a:t>
            </a:r>
          </a:p>
          <a:p>
            <a:pPr marL="0" indent="0">
              <a:spcAft>
                <a:spcPts val="0"/>
              </a:spcAft>
              <a:buNone/>
              <a:defRPr/>
            </a:pPr>
            <a:endParaRPr lang="en-CA" dirty="0"/>
          </a:p>
        </p:txBody>
      </p:sp>
      <p:pic>
        <p:nvPicPr>
          <p:cNvPr id="4" name="Picture 5">
            <a:extLst>
              <a:ext uri="{FF2B5EF4-FFF2-40B4-BE49-F238E27FC236}">
                <a16:creationId xmlns:a16="http://schemas.microsoft.com/office/drawing/2014/main" id="{076299DC-2D1A-4A41-9FD8-331D58D1C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924175"/>
            <a:ext cx="6408738"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05E6B3-25D7-47DE-9BCD-F6F87F6746DB}"/>
              </a:ext>
            </a:extLst>
          </p:cNvPr>
          <p:cNvSpPr>
            <a:spLocks noGrp="1" noRot="1"/>
          </p:cNvSpPr>
          <p:nvPr>
            <p:ph type="title" idx="4294967295"/>
          </p:nvPr>
        </p:nvSpPr>
        <p:spPr>
          <a:xfrm>
            <a:off x="2208213" y="-315913"/>
            <a:ext cx="3929062" cy="2071688"/>
          </a:xfrm>
        </p:spPr>
        <p:txBody>
          <a:bodyPr/>
          <a:lstStyle/>
          <a:p>
            <a:pPr eaLnBrk="1" hangingPunct="1"/>
            <a:r>
              <a:rPr lang="en-US" altLang="en-US"/>
              <a:t>Sometimes plans go awry…</a:t>
            </a:r>
          </a:p>
        </p:txBody>
      </p:sp>
      <p:sp>
        <p:nvSpPr>
          <p:cNvPr id="10243" name="Rectangle 3">
            <a:extLst>
              <a:ext uri="{FF2B5EF4-FFF2-40B4-BE49-F238E27FC236}">
                <a16:creationId xmlns:a16="http://schemas.microsoft.com/office/drawing/2014/main" id="{0916E95B-A4C1-4110-85FD-4AC9A4423D6A}"/>
              </a:ext>
            </a:extLst>
          </p:cNvPr>
          <p:cNvSpPr>
            <a:spLocks noGrp="1" noRot="1" noChangeArrowheads="1"/>
          </p:cNvSpPr>
          <p:nvPr>
            <p:ph type="body" idx="4294967295"/>
          </p:nvPr>
        </p:nvSpPr>
        <p:spPr>
          <a:xfrm>
            <a:off x="1200060" y="1250156"/>
            <a:ext cx="4106863" cy="4357687"/>
          </a:xfrm>
        </p:spPr>
        <p:txBody>
          <a:bodyPr>
            <a:normAutofit fontScale="85000" lnSpcReduction="10000"/>
          </a:bodyPr>
          <a:lstStyle/>
          <a:p>
            <a:pPr>
              <a:defRPr/>
            </a:pPr>
            <a:r>
              <a:rPr lang="en-GB" altLang="en-US" sz="2000" dirty="0">
                <a:effectLst>
                  <a:outerShdw blurRad="38100" dist="38100" dir="2700000" algn="tl">
                    <a:srgbClr val="FFFFFF"/>
                  </a:outerShdw>
                </a:effectLst>
              </a:rPr>
              <a:t>	</a:t>
            </a:r>
            <a:r>
              <a:rPr lang="en-GB" altLang="en-US" sz="2800" dirty="0"/>
              <a:t>On August 2</a:t>
            </a:r>
            <a:r>
              <a:rPr lang="en-GB" altLang="en-US" sz="2800" baseline="30000" dirty="0"/>
              <a:t>nd</a:t>
            </a:r>
            <a:r>
              <a:rPr lang="en-GB" altLang="en-US" sz="2800" dirty="0"/>
              <a:t> 1914, the German army invaded Belgium.</a:t>
            </a:r>
          </a:p>
          <a:p>
            <a:pPr>
              <a:defRPr/>
            </a:pPr>
            <a:r>
              <a:rPr lang="en-GB" sz="2800" dirty="0"/>
              <a:t>Belgian resistance was </a:t>
            </a:r>
            <a:r>
              <a:rPr lang="en-GB" sz="2800" b="1" dirty="0">
                <a:solidFill>
                  <a:schemeClr val="accent3"/>
                </a:solidFill>
              </a:rPr>
              <a:t>stronger than expected</a:t>
            </a:r>
            <a:r>
              <a:rPr lang="en-GB" sz="2800" dirty="0"/>
              <a:t>. The Belgian forts at Liège </a:t>
            </a:r>
            <a:r>
              <a:rPr lang="en-GB" sz="2800" b="1" dirty="0">
                <a:solidFill>
                  <a:schemeClr val="accent3"/>
                </a:solidFill>
              </a:rPr>
              <a:t>held out for 12 days</a:t>
            </a:r>
            <a:r>
              <a:rPr lang="en-GB" sz="2800" b="1" dirty="0">
                <a:solidFill>
                  <a:srgbClr val="FF0000"/>
                </a:solidFill>
              </a:rPr>
              <a:t> </a:t>
            </a:r>
            <a:r>
              <a:rPr lang="en-GB" sz="2800" dirty="0"/>
              <a:t>and Brussels was not occupied until 20</a:t>
            </a:r>
            <a:r>
              <a:rPr lang="en-GB" sz="2800" baseline="30000" dirty="0"/>
              <a:t>th</a:t>
            </a:r>
            <a:r>
              <a:rPr lang="en-GB" sz="2800" dirty="0"/>
              <a:t> August.</a:t>
            </a:r>
            <a:endParaRPr lang="en-US" altLang="en-US" sz="2800" dirty="0"/>
          </a:p>
          <a:p>
            <a:pPr>
              <a:defRPr/>
            </a:pPr>
            <a:r>
              <a:rPr lang="en-GB" altLang="en-US" sz="2800" dirty="0"/>
              <a:t>	The Germans were held up by the much smaller Belgian army.</a:t>
            </a:r>
          </a:p>
        </p:txBody>
      </p:sp>
      <p:pic>
        <p:nvPicPr>
          <p:cNvPr id="10244" name="Picture 5" descr="g2cs2s5">
            <a:extLst>
              <a:ext uri="{FF2B5EF4-FFF2-40B4-BE49-F238E27FC236}">
                <a16:creationId xmlns:a16="http://schemas.microsoft.com/office/drawing/2014/main" id="{5040BC89-A33D-436D-A5F8-BC6854567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76" y="549276"/>
            <a:ext cx="47212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184885-BAD1-45ED-86FD-D594E123B492}"/>
              </a:ext>
            </a:extLst>
          </p:cNvPr>
          <p:cNvSpPr>
            <a:spLocks noGrp="1"/>
          </p:cNvSpPr>
          <p:nvPr>
            <p:ph type="title"/>
          </p:nvPr>
        </p:nvSpPr>
        <p:spPr/>
        <p:txBody>
          <a:bodyPr>
            <a:normAutofit fontScale="90000"/>
          </a:bodyPr>
          <a:lstStyle/>
          <a:p>
            <a:pPr eaLnBrk="1" hangingPunct="1"/>
            <a:r>
              <a:rPr lang="en-US" altLang="en-US" sz="3800"/>
              <a:t>The Western Front and How We Got Involved</a:t>
            </a:r>
          </a:p>
        </p:txBody>
      </p:sp>
      <p:sp>
        <p:nvSpPr>
          <p:cNvPr id="12291" name="Rectangle 3">
            <a:extLst>
              <a:ext uri="{FF2B5EF4-FFF2-40B4-BE49-F238E27FC236}">
                <a16:creationId xmlns:a16="http://schemas.microsoft.com/office/drawing/2014/main" id="{905FD2C1-9F8E-45AF-ABAB-7D0DD71DA221}"/>
              </a:ext>
            </a:extLst>
          </p:cNvPr>
          <p:cNvSpPr>
            <a:spLocks noGrp="1"/>
          </p:cNvSpPr>
          <p:nvPr>
            <p:ph type="body" idx="1"/>
          </p:nvPr>
        </p:nvSpPr>
        <p:spPr/>
        <p:txBody>
          <a:bodyPr/>
          <a:lstStyle/>
          <a:p>
            <a:pPr eaLnBrk="1" hangingPunct="1">
              <a:lnSpc>
                <a:spcPct val="90000"/>
              </a:lnSpc>
            </a:pPr>
            <a:r>
              <a:rPr lang="en-US" altLang="en-US" sz="2400" dirty="0"/>
              <a:t>The Belgians fought back and slowed the German advance</a:t>
            </a:r>
          </a:p>
          <a:p>
            <a:pPr eaLnBrk="1" hangingPunct="1">
              <a:lnSpc>
                <a:spcPct val="90000"/>
              </a:lnSpc>
            </a:pPr>
            <a:r>
              <a:rPr lang="en-US" altLang="en-US" sz="2400" dirty="0"/>
              <a:t>This tactic drew Great Britain into the war since Great Britain was helping with Belgian neutrality </a:t>
            </a:r>
          </a:p>
          <a:p>
            <a:pPr lvl="1" eaLnBrk="1" hangingPunct="1">
              <a:lnSpc>
                <a:spcPct val="90000"/>
              </a:lnSpc>
            </a:pPr>
            <a:r>
              <a:rPr lang="en-US" altLang="en-US" sz="2000" dirty="0"/>
              <a:t>They had earlier signed a treaty stating they would interfere if Belgium was attacked</a:t>
            </a:r>
          </a:p>
          <a:p>
            <a:pPr eaLnBrk="1" hangingPunct="1">
              <a:lnSpc>
                <a:spcPct val="90000"/>
              </a:lnSpc>
            </a:pPr>
            <a:r>
              <a:rPr lang="en-US" altLang="en-US" sz="2400" dirty="0"/>
              <a:t>Aug 4 - Great Britain declared war and because Canada’s foreign policy was still tied to them Canada was automatically at war</a:t>
            </a:r>
          </a:p>
          <a:p>
            <a:pPr eaLnBrk="1" hangingPunct="1">
              <a:lnSpc>
                <a:spcPct val="90000"/>
              </a:lnSpc>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F0655FF-3816-4708-8757-796F5D742A1B}"/>
              </a:ext>
            </a:extLst>
          </p:cNvPr>
          <p:cNvSpPr>
            <a:spLocks noGrp="1" noRot="1"/>
          </p:cNvSpPr>
          <p:nvPr>
            <p:ph type="title" idx="4294967295"/>
          </p:nvPr>
        </p:nvSpPr>
        <p:spPr/>
        <p:txBody>
          <a:bodyPr>
            <a:normAutofit fontScale="90000"/>
          </a:bodyPr>
          <a:lstStyle/>
          <a:p>
            <a:pPr eaLnBrk="1" hangingPunct="1"/>
            <a:r>
              <a:rPr lang="en-US" altLang="en-US" sz="3800"/>
              <a:t>Nobody told the Russians about the Schlieffen Plan! </a:t>
            </a:r>
          </a:p>
        </p:txBody>
      </p:sp>
      <p:sp>
        <p:nvSpPr>
          <p:cNvPr id="12291" name="Rectangle 3">
            <a:extLst>
              <a:ext uri="{FF2B5EF4-FFF2-40B4-BE49-F238E27FC236}">
                <a16:creationId xmlns:a16="http://schemas.microsoft.com/office/drawing/2014/main" id="{0E2C1010-A679-4F1E-93D3-A4EE9AB57917}"/>
              </a:ext>
            </a:extLst>
          </p:cNvPr>
          <p:cNvSpPr>
            <a:spLocks noGrp="1" noRot="1" noChangeArrowheads="1"/>
          </p:cNvSpPr>
          <p:nvPr>
            <p:ph type="body" idx="4294967295"/>
          </p:nvPr>
        </p:nvSpPr>
        <p:spPr>
          <a:xfrm>
            <a:off x="1524000" y="1384301"/>
            <a:ext cx="9144000" cy="1984375"/>
          </a:xfrm>
        </p:spPr>
        <p:txBody>
          <a:bodyPr/>
          <a:lstStyle/>
          <a:p>
            <a:pPr algn="ctr" eaLnBrk="1" hangingPunct="1">
              <a:buFont typeface="Wingdings" panose="05000000000000000000" pitchFamily="2" charset="2"/>
              <a:buNone/>
              <a:defRPr/>
            </a:pPr>
            <a:r>
              <a:rPr lang="en-GB" altLang="en-US" dirty="0">
                <a:effectLst>
                  <a:outerShdw blurRad="38100" dist="38100" dir="2700000" algn="tl">
                    <a:srgbClr val="FFFFFF"/>
                  </a:outerShdw>
                </a:effectLst>
              </a:rPr>
              <a:t>	</a:t>
            </a:r>
            <a:r>
              <a:rPr lang="en-GB" altLang="en-US" sz="2800" dirty="0"/>
              <a:t>Russia mobilized in just 10 days (instead of the 6 weeks the Germans thought would take) and Germany was forced to withdraw troops from Belgium to defend her eastern border (on the Russian side).</a:t>
            </a:r>
          </a:p>
          <a:p>
            <a:pPr eaLnBrk="1" hangingPunct="1">
              <a:buFont typeface="Wingdings" panose="05000000000000000000" pitchFamily="2" charset="2"/>
              <a:buNone/>
              <a:defRPr/>
            </a:pPr>
            <a:endParaRPr lang="en-US" altLang="en-US" dirty="0">
              <a:effectLst>
                <a:outerShdw blurRad="38100" dist="38100" dir="2700000" algn="tl">
                  <a:srgbClr val="FFFFFF"/>
                </a:outerShdw>
              </a:effectLst>
            </a:endParaRPr>
          </a:p>
        </p:txBody>
      </p:sp>
      <p:pic>
        <p:nvPicPr>
          <p:cNvPr id="13316" name="Picture 7">
            <a:extLst>
              <a:ext uri="{FF2B5EF4-FFF2-40B4-BE49-F238E27FC236}">
                <a16:creationId xmlns:a16="http://schemas.microsoft.com/office/drawing/2014/main" id="{EEFA69F1-48BF-4BCD-A15F-5D09FEF1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9" y="3686176"/>
            <a:ext cx="44862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129</TotalTime>
  <Words>1944</Words>
  <Application>Microsoft Office PowerPoint</Application>
  <PresentationFormat>Widescreen</PresentationFormat>
  <Paragraphs>120</Paragraphs>
  <Slides>53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Calibri</vt:lpstr>
      <vt:lpstr>Georgia</vt:lpstr>
      <vt:lpstr>Gill Sans MT</vt:lpstr>
      <vt:lpstr>Helvetica</vt:lpstr>
      <vt:lpstr>Tahoma</vt:lpstr>
      <vt:lpstr>Times New Roman</vt:lpstr>
      <vt:lpstr>Wingdings</vt:lpstr>
      <vt:lpstr>Wingdings 2</vt:lpstr>
      <vt:lpstr>Dividend</vt:lpstr>
      <vt:lpstr>Schlieffen Plan: 1914 </vt:lpstr>
      <vt:lpstr>The Idea</vt:lpstr>
      <vt:lpstr>PowerPoint Presentation</vt:lpstr>
      <vt:lpstr>General Von Schlieffen</vt:lpstr>
      <vt:lpstr>What was the Germans’ Plan?</vt:lpstr>
      <vt:lpstr>What was the Goal?</vt:lpstr>
      <vt:lpstr>Sometimes plans go awry…</vt:lpstr>
      <vt:lpstr>The Western Front and How We Got Involved</vt:lpstr>
      <vt:lpstr>Nobody told the Russians about the Schlieffen Plan! </vt:lpstr>
      <vt:lpstr>Here’s why it didn’t work:</vt:lpstr>
      <vt:lpstr>So What?</vt:lpstr>
      <vt:lpstr>PowerPoint Presentation</vt:lpstr>
      <vt:lpstr>PowerPoint Presentation</vt:lpstr>
      <vt:lpstr>PowerPoint Presentation</vt:lpstr>
      <vt:lpstr>PowerPoint Presentation</vt:lpstr>
      <vt:lpstr>PowerPoint Presentation</vt:lpstr>
      <vt:lpstr>The Battle of Mons</vt:lpstr>
      <vt:lpstr>PowerPoint Presentation</vt:lpstr>
      <vt:lpstr>The Battle of Mons</vt:lpstr>
      <vt:lpstr>PowerPoint Presentation</vt:lpstr>
      <vt:lpstr>Why did it fail? </vt:lpstr>
      <vt:lpstr>PowerPoint Presentation</vt:lpstr>
      <vt:lpstr>PowerPoint Presentation</vt:lpstr>
      <vt:lpstr>The Race to the Sea</vt:lpstr>
      <vt:lpstr>The Race to the Sea</vt:lpstr>
      <vt:lpstr>PowerPoint Presentation</vt:lpstr>
      <vt:lpstr>PowerPoint Presentation</vt:lpstr>
      <vt:lpstr>Theatres of War</vt:lpstr>
      <vt:lpstr>PowerPoint Presentation</vt:lpstr>
      <vt:lpstr>PowerPoint Presentation</vt:lpstr>
      <vt:lpstr>Western Front</vt:lpstr>
      <vt:lpstr>PowerPoint Presentation</vt:lpstr>
      <vt:lpstr>PowerPoint Presentation</vt:lpstr>
      <vt:lpstr>PowerPoint Presentation</vt:lpstr>
      <vt:lpstr>PowerPoint Presentation</vt:lpstr>
      <vt:lpstr>Eastern Front</vt:lpstr>
      <vt:lpstr>PowerPoint Presentation</vt:lpstr>
      <vt:lpstr>PowerPoint Presentation</vt:lpstr>
      <vt:lpstr>PowerPoint Presentation</vt:lpstr>
      <vt:lpstr>PowerPoint Presentation</vt:lpstr>
      <vt:lpstr>The Southern Theatre</vt:lpstr>
      <vt:lpstr>The Southern Theatre</vt:lpstr>
      <vt:lpstr>PowerPoint Presentation</vt:lpstr>
      <vt:lpstr>PowerPoint Presentation</vt:lpstr>
      <vt:lpstr>The Turkish Theatre</vt:lpstr>
      <vt:lpstr>The Gallipoli Campaign </vt:lpstr>
      <vt:lpstr>Gallipoli</vt:lpstr>
      <vt:lpstr>PowerPoint Presentation</vt:lpstr>
      <vt:lpstr>PowerPoint Presentation</vt:lpstr>
      <vt:lpstr>The African Theatre</vt:lpstr>
      <vt:lpstr>PowerPoint Presentation</vt:lpstr>
      <vt:lpstr>The pacific Theatre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Theatres of War</dc:title>
  <dc:creator>Kerri Martin</dc:creator>
  <cp:lastModifiedBy>Kerri Martin</cp:lastModifiedBy>
  <cp:revision>12</cp:revision>
  <dcterms:created xsi:type="dcterms:W3CDTF">2017-01-19T00:21:16Z</dcterms:created>
  <dcterms:modified xsi:type="dcterms:W3CDTF">2021-01-07T20:54:22Z</dcterms:modified>
</cp:coreProperties>
</file>