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7" r:id="rId1"/>
  </p:sldMasterIdLst>
  <p:sldIdLst>
    <p:sldId id="260" r:id="rId2"/>
    <p:sldId id="337" r:id="rId3"/>
    <p:sldId id="261" r:id="rId4"/>
    <p:sldId id="262" r:id="rId5"/>
    <p:sldId id="346" r:id="rId6"/>
    <p:sldId id="344" r:id="rId7"/>
    <p:sldId id="345" r:id="rId8"/>
    <p:sldId id="338" r:id="rId9"/>
    <p:sldId id="339" r:id="rId10"/>
    <p:sldId id="340" r:id="rId11"/>
    <p:sldId id="341" r:id="rId12"/>
    <p:sldId id="265" r:id="rId13"/>
    <p:sldId id="336" r:id="rId14"/>
    <p:sldId id="322" r:id="rId15"/>
    <p:sldId id="323" r:id="rId16"/>
    <p:sldId id="325" r:id="rId17"/>
    <p:sldId id="326" r:id="rId18"/>
    <p:sldId id="327" r:id="rId19"/>
    <p:sldId id="328" r:id="rId20"/>
    <p:sldId id="329" r:id="rId21"/>
    <p:sldId id="264" r:id="rId22"/>
    <p:sldId id="335" r:id="rId23"/>
    <p:sldId id="285" r:id="rId24"/>
    <p:sldId id="287" r:id="rId25"/>
    <p:sldId id="349" r:id="rId26"/>
    <p:sldId id="288" r:id="rId27"/>
    <p:sldId id="362" r:id="rId28"/>
    <p:sldId id="364" r:id="rId29"/>
    <p:sldId id="351" r:id="rId30"/>
    <p:sldId id="352" r:id="rId31"/>
    <p:sldId id="359" r:id="rId32"/>
    <p:sldId id="358" r:id="rId33"/>
    <p:sldId id="360" r:id="rId34"/>
    <p:sldId id="361" r:id="rId35"/>
    <p:sldId id="353" r:id="rId36"/>
    <p:sldId id="307" r:id="rId37"/>
    <p:sldId id="354" r:id="rId38"/>
    <p:sldId id="309" r:id="rId39"/>
    <p:sldId id="310" r:id="rId40"/>
    <p:sldId id="313" r:id="rId41"/>
    <p:sldId id="314" r:id="rId42"/>
    <p:sldId id="315" r:id="rId43"/>
    <p:sldId id="316" r:id="rId44"/>
    <p:sldId id="317" r:id="rId45"/>
    <p:sldId id="356" r:id="rId46"/>
    <p:sldId id="318" r:id="rId47"/>
    <p:sldId id="319" r:id="rId48"/>
    <p:sldId id="347" r:id="rId49"/>
    <p:sldId id="355"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apons" id="{DECEE172-F8BC-4310-B2F1-B059A38DBB68}">
          <p14:sldIdLst>
            <p14:sldId id="260"/>
            <p14:sldId id="337"/>
            <p14:sldId id="261"/>
            <p14:sldId id="262"/>
            <p14:sldId id="346"/>
            <p14:sldId id="344"/>
            <p14:sldId id="345"/>
            <p14:sldId id="338"/>
            <p14:sldId id="339"/>
            <p14:sldId id="340"/>
            <p14:sldId id="341"/>
            <p14:sldId id="265"/>
            <p14:sldId id="336"/>
            <p14:sldId id="322"/>
            <p14:sldId id="323"/>
            <p14:sldId id="325"/>
            <p14:sldId id="326"/>
            <p14:sldId id="327"/>
            <p14:sldId id="328"/>
            <p14:sldId id="329"/>
            <p14:sldId id="264"/>
            <p14:sldId id="335"/>
          </p14:sldIdLst>
        </p14:section>
        <p14:section name="War at Sea" id="{4212F015-FB47-4492-9B95-781B5DE56514}">
          <p14:sldIdLst>
            <p14:sldId id="285"/>
            <p14:sldId id="287"/>
            <p14:sldId id="349"/>
            <p14:sldId id="288"/>
            <p14:sldId id="362"/>
            <p14:sldId id="364"/>
            <p14:sldId id="351"/>
            <p14:sldId id="352"/>
            <p14:sldId id="359"/>
            <p14:sldId id="358"/>
            <p14:sldId id="360"/>
            <p14:sldId id="361"/>
            <p14:sldId id="353"/>
          </p14:sldIdLst>
        </p14:section>
        <p14:section name="War in the Air" id="{0FA1121F-FA34-45DB-AA80-84EB3DD6ABEC}">
          <p14:sldIdLst>
            <p14:sldId id="307"/>
            <p14:sldId id="354"/>
            <p14:sldId id="309"/>
            <p14:sldId id="310"/>
            <p14:sldId id="313"/>
            <p14:sldId id="314"/>
            <p14:sldId id="315"/>
            <p14:sldId id="316"/>
            <p14:sldId id="317"/>
            <p14:sldId id="356"/>
            <p14:sldId id="318"/>
            <p14:sldId id="319"/>
            <p14:sldId id="347"/>
            <p14:sldId id="35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26" autoAdjust="0"/>
    <p:restoredTop sz="94660"/>
  </p:normalViewPr>
  <p:slideViewPr>
    <p:cSldViewPr snapToGrid="0">
      <p:cViewPr varScale="1">
        <p:scale>
          <a:sx n="72" d="100"/>
          <a:sy n="72" d="100"/>
        </p:scale>
        <p:origin x="456" y="72"/>
      </p:cViewPr>
      <p:guideLst/>
    </p:cSldViewPr>
  </p:slideViewPr>
  <p:notesTextViewPr>
    <p:cViewPr>
      <p:scale>
        <a:sx n="1" d="1"/>
        <a:sy n="1" d="1"/>
      </p:scale>
      <p:origin x="0" y="0"/>
    </p:cViewPr>
  </p:notesTextViewPr>
  <p:sorterViewPr>
    <p:cViewPr>
      <p:scale>
        <a:sx n="90" d="100"/>
        <a:sy n="90" d="100"/>
      </p:scale>
      <p:origin x="0" y="-88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smtClean="0"/>
              <a:pPr/>
              <a:t>1/24/2017</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87038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90270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smtClean="0"/>
              <a:pPr/>
              <a:t>1/24/2017</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14007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64476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1/24/2017</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32938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09029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0331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smtClean="0"/>
              <a:pPr/>
              <a:t>1/24/2017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Tree>
    <p:extLst>
      <p:ext uri="{BB962C8B-B14F-4D97-AF65-F5344CB8AC3E}">
        <p14:creationId xmlns:p14="http://schemas.microsoft.com/office/powerpoint/2010/main" val="3394785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58706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1/24/2017</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70969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34631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smtClean="0"/>
              <a:pPr/>
              <a:t>1/24/2017</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smtClean="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55566035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Weapons</a:t>
            </a:r>
          </a:p>
        </p:txBody>
      </p:sp>
    </p:spTree>
    <p:extLst>
      <p:ext uri="{BB962C8B-B14F-4D97-AF65-F5344CB8AC3E}">
        <p14:creationId xmlns:p14="http://schemas.microsoft.com/office/powerpoint/2010/main" val="16558177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3.bp.blogspot.com/-RydCX-oYog0/TzrYEopYUjI/AAAAAAAABVs/PW1D1suME0I/s1600/86-wwi-cavalry-with-martini-hen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1621" y="1"/>
            <a:ext cx="913278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4387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olive-drab.com/images/army-horses-mules_lastfa_01_7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1196753"/>
            <a:ext cx="9200795" cy="4725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7789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Tanks</a:t>
            </a:r>
          </a:p>
        </p:txBody>
      </p:sp>
      <p:sp>
        <p:nvSpPr>
          <p:cNvPr id="3" name="Content Placeholder 2"/>
          <p:cNvSpPr>
            <a:spLocks noGrp="1"/>
          </p:cNvSpPr>
          <p:nvPr>
            <p:ph sz="half" idx="1"/>
          </p:nvPr>
        </p:nvSpPr>
        <p:spPr>
          <a:xfrm>
            <a:off x="581193" y="1603512"/>
            <a:ext cx="6641241" cy="4943061"/>
          </a:xfrm>
        </p:spPr>
        <p:txBody>
          <a:bodyPr>
            <a:noAutofit/>
          </a:bodyPr>
          <a:lstStyle/>
          <a:p>
            <a:r>
              <a:rPr lang="en-CA" sz="2000" dirty="0"/>
              <a:t>The first tank was called ‘Little Willie’ and needed a crew of 3. Its maximum speed was 3mph and it could not cross trenches. </a:t>
            </a:r>
          </a:p>
          <a:p>
            <a:r>
              <a:rPr lang="en-CA" sz="2000" dirty="0"/>
              <a:t>The more modern tank was not developed until just before the end of the war. It could carry 10 men, had a revolving turret and could reach 4mph. </a:t>
            </a:r>
          </a:p>
          <a:p>
            <a:r>
              <a:rPr lang="en-CA" sz="2000" b="1" dirty="0"/>
              <a:t>Tanks </a:t>
            </a:r>
            <a:r>
              <a:rPr lang="en-CA" sz="2000" dirty="0"/>
              <a:t>were used for the first time in the First World War. They were developed to cope with the conditions on the Western Front. </a:t>
            </a:r>
          </a:p>
          <a:p>
            <a:r>
              <a:rPr lang="en-CA" sz="2000" dirty="0"/>
              <a:t>First used by the British at the Battle of the Somme, scaring the German soldiers who had not yet seen a tank.</a:t>
            </a:r>
          </a:p>
        </p:txBody>
      </p:sp>
      <p:pic>
        <p:nvPicPr>
          <p:cNvPr id="5" name="Picture 4"/>
          <p:cNvPicPr>
            <a:picLocks noChangeAspect="1"/>
          </p:cNvPicPr>
          <p:nvPr/>
        </p:nvPicPr>
        <p:blipFill>
          <a:blip r:embed="rId2"/>
          <a:stretch>
            <a:fillRect/>
          </a:stretch>
        </p:blipFill>
        <p:spPr>
          <a:xfrm>
            <a:off x="7438407" y="1905000"/>
            <a:ext cx="4709702" cy="2812774"/>
          </a:xfrm>
          <a:prstGeom prst="rect">
            <a:avLst/>
          </a:prstGeom>
        </p:spPr>
      </p:pic>
    </p:spTree>
    <p:extLst>
      <p:ext uri="{BB962C8B-B14F-4D97-AF65-F5344CB8AC3E}">
        <p14:creationId xmlns:p14="http://schemas.microsoft.com/office/powerpoint/2010/main" val="2068706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1.bp.blogspot.com/-1Ba3KUxiR6o/T3n6yqdOfXI/AAAAAAAAAV4/VnDqA01KbH4/s1600/panzerkampfwagen-a7v-heavy-tank-0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9575" y="908721"/>
            <a:ext cx="8756871" cy="579268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8524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hreatofrace.org/wp-content/uploads/content/images/3a48783r_lib_congress_british_boer_w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6122" y="1885450"/>
            <a:ext cx="7103165" cy="534361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GB" dirty="0"/>
              <a:t>British howitzer battery during the Boar War 1900</a:t>
            </a:r>
            <a:endParaRPr lang="en-CA" dirty="0"/>
          </a:p>
        </p:txBody>
      </p:sp>
    </p:spTree>
    <p:extLst>
      <p:ext uri="{BB962C8B-B14F-4D97-AF65-F5344CB8AC3E}">
        <p14:creationId xmlns:p14="http://schemas.microsoft.com/office/powerpoint/2010/main" val="4548125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upload.wikimedia.org/wikipedia/commons/5/59/4.7inchGunNavalGunnerBoerWar.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5501" y="1944757"/>
            <a:ext cx="7010401" cy="5257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GB" dirty="0"/>
              <a:t>4.7 inch (120mm) British Naval Gun adapted for use by the army during the Boer War</a:t>
            </a:r>
            <a:endParaRPr lang="en-CA" dirty="0"/>
          </a:p>
        </p:txBody>
      </p:sp>
    </p:spTree>
    <p:extLst>
      <p:ext uri="{BB962C8B-B14F-4D97-AF65-F5344CB8AC3E}">
        <p14:creationId xmlns:p14="http://schemas.microsoft.com/office/powerpoint/2010/main" val="28209946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upload.wikimedia.org/wikipedia/commons/9/9b/Canadians_loading_18_pounder_WWI_LAC_340548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5052" y="1895060"/>
            <a:ext cx="9132638" cy="496293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GB" b="1" dirty="0"/>
              <a:t>The British 18 pounder artillery cannon was the most commonly used artillery piece during the war</a:t>
            </a:r>
            <a:endParaRPr lang="en-CA" dirty="0"/>
          </a:p>
        </p:txBody>
      </p:sp>
    </p:spTree>
    <p:extLst>
      <p:ext uri="{BB962C8B-B14F-4D97-AF65-F5344CB8AC3E}">
        <p14:creationId xmlns:p14="http://schemas.microsoft.com/office/powerpoint/2010/main" val="35213039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20.jpg (16554 by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8157" y="1717990"/>
            <a:ext cx="6975974" cy="519133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dirty="0"/>
              <a:t>British heavy artillery </a:t>
            </a:r>
            <a:br>
              <a:rPr lang="en-GB" dirty="0"/>
            </a:br>
            <a:endParaRPr lang="en-CA" dirty="0"/>
          </a:p>
        </p:txBody>
      </p:sp>
    </p:spTree>
    <p:extLst>
      <p:ext uri="{BB962C8B-B14F-4D97-AF65-F5344CB8AC3E}">
        <p14:creationId xmlns:p14="http://schemas.microsoft.com/office/powerpoint/2010/main" val="23421510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worldwar1.com/foto/fww27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017" y="0"/>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268401" y="159814"/>
            <a:ext cx="11029616" cy="988332"/>
          </a:xfrm>
        </p:spPr>
        <p:txBody>
          <a:bodyPr>
            <a:normAutofit/>
          </a:bodyPr>
          <a:lstStyle/>
          <a:p>
            <a:pPr algn="r"/>
            <a:r>
              <a:rPr lang="en-GB" dirty="0">
                <a:solidFill>
                  <a:schemeClr val="tx1"/>
                </a:solidFill>
              </a:rPr>
              <a:t>The German ‘Paris Gun’ could fire over 75 miles but had little accuracy. Length = 34 m / Weight = 138 tons</a:t>
            </a:r>
            <a:endParaRPr lang="en-CA" dirty="0">
              <a:solidFill>
                <a:schemeClr val="tx1"/>
              </a:solidFill>
            </a:endParaRPr>
          </a:p>
        </p:txBody>
      </p:sp>
    </p:spTree>
    <p:extLst>
      <p:ext uri="{BB962C8B-B14F-4D97-AF65-F5344CB8AC3E}">
        <p14:creationId xmlns:p14="http://schemas.microsoft.com/office/powerpoint/2010/main" val="1386216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worldwar1.com/foto/ot94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329"/>
            <a:ext cx="12192000" cy="684667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dirty="0">
                <a:solidFill>
                  <a:schemeClr val="tx1"/>
                </a:solidFill>
              </a:rPr>
              <a:t>French 52cm Howitzer – biggest gun of WW1</a:t>
            </a:r>
            <a:br>
              <a:rPr lang="en-GB" dirty="0"/>
            </a:br>
            <a:endParaRPr lang="en-CA" dirty="0"/>
          </a:p>
        </p:txBody>
      </p:sp>
    </p:spTree>
    <p:extLst>
      <p:ext uri="{BB962C8B-B14F-4D97-AF65-F5344CB8AC3E}">
        <p14:creationId xmlns:p14="http://schemas.microsoft.com/office/powerpoint/2010/main" val="2947598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1192" y="2180496"/>
            <a:ext cx="11029615" cy="2802321"/>
          </a:xfrm>
        </p:spPr>
        <p:txBody>
          <a:bodyPr>
            <a:normAutofit/>
          </a:bodyPr>
          <a:lstStyle/>
          <a:p>
            <a:r>
              <a:rPr lang="en-CA" sz="2800" dirty="0"/>
              <a:t>World War I forever changed the face of warfare. New technology yielded millions of casualties.</a:t>
            </a:r>
          </a:p>
        </p:txBody>
      </p:sp>
    </p:spTree>
    <p:extLst>
      <p:ext uri="{BB962C8B-B14F-4D97-AF65-F5344CB8AC3E}">
        <p14:creationId xmlns:p14="http://schemas.microsoft.com/office/powerpoint/2010/main" val="23940257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worldwar1.com/foto/ft060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052" y="1"/>
            <a:ext cx="11449878"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38314" y="1"/>
            <a:ext cx="11029616" cy="988332"/>
          </a:xfrm>
        </p:spPr>
        <p:txBody>
          <a:bodyPr/>
          <a:lstStyle/>
          <a:p>
            <a:pPr algn="r"/>
            <a:r>
              <a:rPr lang="en-GB" dirty="0">
                <a:solidFill>
                  <a:schemeClr val="tx1"/>
                </a:solidFill>
              </a:rPr>
              <a:t>American railroad artillery, 14 inch shells</a:t>
            </a:r>
            <a:br>
              <a:rPr lang="en-GB" dirty="0"/>
            </a:br>
            <a:endParaRPr lang="en-CA" dirty="0"/>
          </a:p>
        </p:txBody>
      </p:sp>
    </p:spTree>
    <p:extLst>
      <p:ext uri="{BB962C8B-B14F-4D97-AF65-F5344CB8AC3E}">
        <p14:creationId xmlns:p14="http://schemas.microsoft.com/office/powerpoint/2010/main" val="35260041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Gas</a:t>
            </a:r>
          </a:p>
        </p:txBody>
      </p:sp>
      <p:sp>
        <p:nvSpPr>
          <p:cNvPr id="4" name="Content Placeholder 3"/>
          <p:cNvSpPr>
            <a:spLocks noGrp="1"/>
          </p:cNvSpPr>
          <p:nvPr>
            <p:ph sz="half" idx="1"/>
          </p:nvPr>
        </p:nvSpPr>
        <p:spPr>
          <a:xfrm>
            <a:off x="6541389" y="1079300"/>
            <a:ext cx="5412071" cy="5440770"/>
          </a:xfrm>
        </p:spPr>
        <p:txBody>
          <a:bodyPr>
            <a:noAutofit/>
          </a:bodyPr>
          <a:lstStyle/>
          <a:p>
            <a:r>
              <a:rPr lang="en-CA" sz="2000" b="1" dirty="0"/>
              <a:t>Mustard gas </a:t>
            </a:r>
            <a:r>
              <a:rPr lang="en-CA" sz="2000" dirty="0"/>
              <a:t>was the most deadly weapon used. It was fired into the trenches in shells. It is colourless and takes 12 hours to take effect. Effects include – blistering skin, vomiting, sore eyes, internal and external bleeding. Death can take up to 5 weeks. </a:t>
            </a:r>
          </a:p>
          <a:p>
            <a:r>
              <a:rPr lang="en-CA" sz="2000" dirty="0"/>
              <a:t>The German army were the first to use </a:t>
            </a:r>
            <a:r>
              <a:rPr lang="en-CA" sz="2000" b="1" dirty="0"/>
              <a:t>chlorine gas </a:t>
            </a:r>
            <a:r>
              <a:rPr lang="en-CA" sz="2000" dirty="0"/>
              <a:t>at the battle of Ypres in 1915. Chlorine gas causes a burning sensation in the throat and chest pains. Death is painful – you suffocate! The problem with chlorine gas is that the weather must be right. </a:t>
            </a:r>
          </a:p>
        </p:txBody>
      </p:sp>
      <p:pic>
        <p:nvPicPr>
          <p:cNvPr id="5" name="Picture 4"/>
          <p:cNvPicPr>
            <a:picLocks noChangeAspect="1"/>
          </p:cNvPicPr>
          <p:nvPr/>
        </p:nvPicPr>
        <p:blipFill>
          <a:blip r:embed="rId2"/>
          <a:stretch>
            <a:fillRect/>
          </a:stretch>
        </p:blipFill>
        <p:spPr>
          <a:xfrm>
            <a:off x="697863" y="2059961"/>
            <a:ext cx="5800066" cy="3492700"/>
          </a:xfrm>
          <a:prstGeom prst="rect">
            <a:avLst/>
          </a:prstGeom>
        </p:spPr>
      </p:pic>
    </p:spTree>
    <p:extLst>
      <p:ext uri="{BB962C8B-B14F-4D97-AF65-F5344CB8AC3E}">
        <p14:creationId xmlns:p14="http://schemas.microsoft.com/office/powerpoint/2010/main" val="308651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sonicbomb.com/files/articles/haber/British_55th_Division_gas_casualties_10_April_19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9574" y="1052736"/>
            <a:ext cx="8880922" cy="56376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8066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The War at Sea</a:t>
            </a:r>
          </a:p>
        </p:txBody>
      </p:sp>
    </p:spTree>
    <p:extLst>
      <p:ext uri="{BB962C8B-B14F-4D97-AF65-F5344CB8AC3E}">
        <p14:creationId xmlns:p14="http://schemas.microsoft.com/office/powerpoint/2010/main" val="23688170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6642724" y="1556379"/>
            <a:ext cx="5319306" cy="5202230"/>
          </a:xfrm>
        </p:spPr>
        <p:txBody>
          <a:bodyPr>
            <a:normAutofit/>
          </a:bodyPr>
          <a:lstStyle/>
          <a:p>
            <a:r>
              <a:rPr lang="en-CA" sz="2400" dirty="0"/>
              <a:t>Even before the war, Germany and Britain were involved in a naval race. </a:t>
            </a:r>
          </a:p>
          <a:p>
            <a:pPr lvl="1"/>
            <a:r>
              <a:rPr lang="en-CA" sz="2200" dirty="0"/>
              <a:t>Germany knew that she was unlikely to win a naval war against Britain and avoided naval conflict with Britain. </a:t>
            </a:r>
          </a:p>
          <a:p>
            <a:endParaRPr lang="en-CA" sz="2400" dirty="0"/>
          </a:p>
          <a:p>
            <a:r>
              <a:rPr lang="en-CA" sz="2400" dirty="0"/>
              <a:t>The British produced the Dreadnought battleship. Germany produced their own version of the Dreadnought shortly afterwards. </a:t>
            </a:r>
          </a:p>
        </p:txBody>
      </p:sp>
      <p:pic>
        <p:nvPicPr>
          <p:cNvPr id="5" name="Picture 4"/>
          <p:cNvPicPr>
            <a:picLocks noChangeAspect="1"/>
          </p:cNvPicPr>
          <p:nvPr/>
        </p:nvPicPr>
        <p:blipFill>
          <a:blip r:embed="rId2"/>
          <a:stretch>
            <a:fillRect/>
          </a:stretch>
        </p:blipFill>
        <p:spPr>
          <a:xfrm>
            <a:off x="717219" y="1875387"/>
            <a:ext cx="5925505" cy="3160439"/>
          </a:xfrm>
          <a:prstGeom prst="rect">
            <a:avLst/>
          </a:prstGeom>
        </p:spPr>
      </p:pic>
    </p:spTree>
    <p:extLst>
      <p:ext uri="{BB962C8B-B14F-4D97-AF65-F5344CB8AC3E}">
        <p14:creationId xmlns:p14="http://schemas.microsoft.com/office/powerpoint/2010/main" val="119574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CA" sz="2400" dirty="0"/>
              <a:t>The </a:t>
            </a:r>
            <a:r>
              <a:rPr lang="en-CA" sz="2400" dirty="0" err="1"/>
              <a:t>Deadnought</a:t>
            </a:r>
            <a:r>
              <a:rPr lang="en-CA" sz="2400" dirty="0"/>
              <a:t> was useful for bringing supplies, but it was an easy target for U-boats.</a:t>
            </a:r>
          </a:p>
          <a:p>
            <a:r>
              <a:rPr lang="en-CA" sz="2400" dirty="0"/>
              <a:t>They usually travelled in convoys, often surrounded by other battleships for protection.</a:t>
            </a:r>
          </a:p>
        </p:txBody>
      </p:sp>
    </p:spTree>
    <p:extLst>
      <p:ext uri="{BB962C8B-B14F-4D97-AF65-F5344CB8AC3E}">
        <p14:creationId xmlns:p14="http://schemas.microsoft.com/office/powerpoint/2010/main" val="2308401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8053" y="1828799"/>
            <a:ext cx="5049078" cy="4790661"/>
          </a:xfrm>
        </p:spPr>
        <p:txBody>
          <a:bodyPr>
            <a:normAutofit/>
          </a:bodyPr>
          <a:lstStyle/>
          <a:p>
            <a:r>
              <a:rPr lang="en-CA" sz="2400" dirty="0"/>
              <a:t>Britain's main naval tactic was to keep German ships in German ports and to block supplies from reaching Germany. </a:t>
            </a:r>
          </a:p>
          <a:p>
            <a:r>
              <a:rPr lang="en-CA" sz="2400" dirty="0"/>
              <a:t>Germany's main naval tactic was to post U-boats (submarines) in the Atlantic Ocean and to destroy ships taking supplies from America and other countries to Britain. </a:t>
            </a:r>
          </a:p>
        </p:txBody>
      </p:sp>
      <p:pic>
        <p:nvPicPr>
          <p:cNvPr id="4" name="Picture 3" descr="british naval blockad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600" y="1644022"/>
            <a:ext cx="6242441" cy="3962400"/>
          </a:xfrm>
          <a:prstGeom prst="rect">
            <a:avLst/>
          </a:prstGeom>
        </p:spPr>
      </p:pic>
    </p:spTree>
    <p:extLst>
      <p:ext uri="{BB962C8B-B14F-4D97-AF65-F5344CB8AC3E}">
        <p14:creationId xmlns:p14="http://schemas.microsoft.com/office/powerpoint/2010/main" val="207606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16675" y="0"/>
            <a:ext cx="7932145" cy="6858000"/>
          </a:xfrm>
          <a:prstGeom prst="rect">
            <a:avLst/>
          </a:prstGeom>
        </p:spPr>
      </p:pic>
    </p:spTree>
    <p:extLst>
      <p:ext uri="{BB962C8B-B14F-4D97-AF65-F5344CB8AC3E}">
        <p14:creationId xmlns:p14="http://schemas.microsoft.com/office/powerpoint/2010/main" val="28436152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9843" y="596348"/>
            <a:ext cx="11217965" cy="1068636"/>
          </a:xfrm>
        </p:spPr>
        <p:txBody>
          <a:bodyPr>
            <a:noAutofit/>
          </a:bodyPr>
          <a:lstStyle/>
          <a:p>
            <a:pPr algn="ctr"/>
            <a:r>
              <a:rPr lang="en-US" sz="3200" b="1" dirty="0"/>
              <a:t>Which country would be favourite to win the war in the North Sea?</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3255574"/>
              </p:ext>
            </p:extLst>
          </p:nvPr>
        </p:nvGraphicFramePr>
        <p:xfrm>
          <a:off x="0" y="1664100"/>
          <a:ext cx="12192000" cy="519390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0000"/>
                    </a:ext>
                  </a:extLst>
                </a:gridCol>
                <a:gridCol w="6096000">
                  <a:extLst>
                    <a:ext uri="{9D8B030D-6E8A-4147-A177-3AD203B41FA5}">
                      <a16:colId xmlns:a16="http://schemas.microsoft.com/office/drawing/2014/main" val="20001"/>
                    </a:ext>
                  </a:extLst>
                </a:gridCol>
              </a:tblGrid>
              <a:tr h="399531">
                <a:tc>
                  <a:txBody>
                    <a:bodyPr/>
                    <a:lstStyle/>
                    <a:p>
                      <a:pPr algn="ctr"/>
                      <a:r>
                        <a:rPr lang="en-GB" dirty="0"/>
                        <a:t>British Navy</a:t>
                      </a:r>
                    </a:p>
                  </a:txBody>
                  <a:tcPr/>
                </a:tc>
                <a:tc>
                  <a:txBody>
                    <a:bodyPr/>
                    <a:lstStyle/>
                    <a:p>
                      <a:pPr algn="ctr"/>
                      <a:r>
                        <a:rPr lang="en-GB" dirty="0"/>
                        <a:t>German Navy</a:t>
                      </a:r>
                    </a:p>
                  </a:txBody>
                  <a:tcPr/>
                </a:tc>
                <a:extLst>
                  <a:ext uri="{0D108BD9-81ED-4DB2-BD59-A6C34878D82A}">
                    <a16:rowId xmlns:a16="http://schemas.microsoft.com/office/drawing/2014/main" val="10000"/>
                  </a:ext>
                </a:extLst>
              </a:tr>
              <a:tr h="129847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The British had</a:t>
                      </a:r>
                      <a:r>
                        <a:rPr lang="en-GB" baseline="0" dirty="0"/>
                        <a:t> the largest fleet, with 29 dreadnoughts. These were anchored at </a:t>
                      </a:r>
                      <a:r>
                        <a:rPr lang="en-GB" b="1" i="1" baseline="0" dirty="0"/>
                        <a:t>Scapa Flow</a:t>
                      </a:r>
                      <a:r>
                        <a:rPr lang="en-GB" baseline="0" dirty="0"/>
                        <a:t>, a protected and sheltered bay in the Orkney islands, and at </a:t>
                      </a:r>
                      <a:r>
                        <a:rPr lang="en-GB" b="1" i="1" baseline="0" dirty="0"/>
                        <a:t>Cromarty</a:t>
                      </a:r>
                      <a:r>
                        <a:rPr lang="en-GB" baseline="0" dirty="0"/>
                        <a:t>. The battle cruisers were at </a:t>
                      </a:r>
                      <a:r>
                        <a:rPr lang="en-GB" b="1" i="1" baseline="0" dirty="0"/>
                        <a:t>Rosyth</a:t>
                      </a:r>
                      <a:r>
                        <a:rPr lang="en-GB" baseline="0" dirty="0"/>
                        <a:t>.</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The German fleet was smaller, with only 17 dreadnoughts in 1914. The German High Seas Fleet spent most of the time at its base</a:t>
                      </a:r>
                      <a:r>
                        <a:rPr lang="en-GB" baseline="0" dirty="0"/>
                        <a:t> in </a:t>
                      </a:r>
                      <a:r>
                        <a:rPr lang="en-GB" b="1" i="1" baseline="0" dirty="0"/>
                        <a:t>Wilhelmshaven</a:t>
                      </a:r>
                      <a:r>
                        <a:rPr lang="en-GB" baseline="0" dirty="0"/>
                        <a:t>.</a:t>
                      </a:r>
                    </a:p>
                    <a:p>
                      <a:endParaRPr lang="en-GB" dirty="0"/>
                    </a:p>
                  </a:txBody>
                  <a:tcPr/>
                </a:tc>
                <a:extLst>
                  <a:ext uri="{0D108BD9-81ED-4DB2-BD59-A6C34878D82A}">
                    <a16:rowId xmlns:a16="http://schemas.microsoft.com/office/drawing/2014/main" val="10001"/>
                  </a:ext>
                </a:extLst>
              </a:tr>
              <a:tr h="99882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aseline="0" dirty="0"/>
                        <a:t>The British also had a </a:t>
                      </a:r>
                      <a:r>
                        <a:rPr lang="en-GB" b="1" i="1" baseline="0" dirty="0"/>
                        <a:t>long naval tradition</a:t>
                      </a:r>
                      <a:r>
                        <a:rPr lang="en-GB" baseline="0" dirty="0"/>
                        <a:t>, having controlled the seas throughout the 19</a:t>
                      </a:r>
                      <a:r>
                        <a:rPr lang="en-GB" baseline="30000" dirty="0"/>
                        <a:t>th</a:t>
                      </a:r>
                      <a:r>
                        <a:rPr lang="en-GB" baseline="0" dirty="0"/>
                        <a:t> century.</a:t>
                      </a:r>
                    </a:p>
                    <a:p>
                      <a:endParaRPr lang="en-GB"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aseline="0" dirty="0"/>
                        <a:t>Germany had </a:t>
                      </a:r>
                      <a:r>
                        <a:rPr lang="en-GB" b="1" i="1" baseline="0" dirty="0"/>
                        <a:t>no naval tradition</a:t>
                      </a:r>
                      <a:r>
                        <a:rPr lang="en-GB" baseline="0" dirty="0"/>
                        <a:t>. The Kaiser had built up the navy in the preceding 14 years.</a:t>
                      </a:r>
                    </a:p>
                    <a:p>
                      <a:endParaRPr lang="en-GB" dirty="0"/>
                    </a:p>
                  </a:txBody>
                  <a:tcPr/>
                </a:tc>
                <a:extLst>
                  <a:ext uri="{0D108BD9-81ED-4DB2-BD59-A6C34878D82A}">
                    <a16:rowId xmlns:a16="http://schemas.microsoft.com/office/drawing/2014/main" val="3222148946"/>
                  </a:ext>
                </a:extLst>
              </a:tr>
              <a:tr h="249706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aseline="0" dirty="0"/>
                        <a:t>Britain had one more advantage. Early in the war a German cruiser, </a:t>
                      </a:r>
                      <a:r>
                        <a:rPr lang="en-GB" b="1" i="1" baseline="0" dirty="0"/>
                        <a:t>Magdeburg</a:t>
                      </a:r>
                      <a:r>
                        <a:rPr lang="en-GB" i="0" baseline="0" dirty="0"/>
                        <a:t>, was sunk by Russian ships in the Baltic Sea. The body of a German officer was found clutching the </a:t>
                      </a:r>
                      <a:r>
                        <a:rPr lang="en-GB" b="1" i="1" baseline="0" dirty="0"/>
                        <a:t>German naval code book</a:t>
                      </a:r>
                      <a:r>
                        <a:rPr lang="en-GB" i="0" baseline="0" dirty="0"/>
                        <a:t>. From then on Britain was able to decode German messages and knew when enemy ships were leaving port.</a:t>
                      </a:r>
                      <a:endParaRPr lang="en-GB" dirty="0"/>
                    </a:p>
                    <a:p>
                      <a:endParaRPr lang="en-GB" dirty="0"/>
                    </a:p>
                  </a:txBody>
                  <a:tcPr/>
                </a:tc>
                <a:tc>
                  <a:txBody>
                    <a:bodyPr/>
                    <a:lstStyle/>
                    <a:p>
                      <a:r>
                        <a:rPr lang="en-GB" baseline="0" dirty="0"/>
                        <a:t>Germany did have several advantages:</a:t>
                      </a:r>
                    </a:p>
                    <a:p>
                      <a:pPr marL="285750" indent="-285750">
                        <a:buFont typeface="Arial" panose="020B0604020202020204" pitchFamily="34" charset="0"/>
                        <a:buChar char="•"/>
                      </a:pPr>
                      <a:r>
                        <a:rPr lang="en-GB" baseline="0" dirty="0"/>
                        <a:t>The German ships were of </a:t>
                      </a:r>
                      <a:r>
                        <a:rPr lang="en-GB" b="1" i="1" baseline="0" dirty="0"/>
                        <a:t>superior design</a:t>
                      </a:r>
                      <a:r>
                        <a:rPr lang="en-GB" baseline="0" dirty="0"/>
                        <a:t>, especially in the quality of their steel armour protection.</a:t>
                      </a:r>
                    </a:p>
                    <a:p>
                      <a:pPr marL="285750" indent="-285750">
                        <a:buFont typeface="Arial" panose="020B0604020202020204" pitchFamily="34" charset="0"/>
                        <a:buChar char="•"/>
                      </a:pPr>
                      <a:r>
                        <a:rPr lang="en-GB" baseline="0" dirty="0"/>
                        <a:t>The German gunners proved themselves to be </a:t>
                      </a:r>
                      <a:r>
                        <a:rPr lang="en-GB" b="1" i="1" baseline="0" dirty="0"/>
                        <a:t>superior marksmen</a:t>
                      </a:r>
                      <a:r>
                        <a:rPr lang="en-GB" baseline="0" dirty="0"/>
                        <a:t>.</a:t>
                      </a:r>
                    </a:p>
                    <a:p>
                      <a:pPr marL="285750" indent="-285750">
                        <a:buFont typeface="Arial" panose="020B0604020202020204" pitchFamily="34" charset="0"/>
                        <a:buChar char="•"/>
                      </a:pPr>
                      <a:r>
                        <a:rPr lang="en-GB" baseline="0" dirty="0"/>
                        <a:t>Most German shells, unlike their British counterparts, exploded on hitting enemy ships.</a:t>
                      </a:r>
                      <a:endParaRPr lang="en-GB" dirty="0"/>
                    </a:p>
                    <a:p>
                      <a:endParaRPr lang="en-GB" dirty="0"/>
                    </a:p>
                  </a:txBody>
                  <a:tcPr/>
                </a:tc>
                <a:extLst>
                  <a:ext uri="{0D108BD9-81ED-4DB2-BD59-A6C34878D82A}">
                    <a16:rowId xmlns:a16="http://schemas.microsoft.com/office/drawing/2014/main" val="86245432"/>
                  </a:ext>
                </a:extLst>
              </a:tr>
            </a:tbl>
          </a:graphicData>
        </a:graphic>
      </p:graphicFrame>
    </p:spTree>
    <p:extLst>
      <p:ext uri="{BB962C8B-B14F-4D97-AF65-F5344CB8AC3E}">
        <p14:creationId xmlns:p14="http://schemas.microsoft.com/office/powerpoint/2010/main" val="3213376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normAutofit/>
          </a:bodyPr>
          <a:lstStyle/>
          <a:p>
            <a:r>
              <a:rPr lang="en-CA" sz="2000" dirty="0"/>
              <a:t>By winning the war at sea, Germany hoped to starve Britain into submission by cutting all imports from this island nation. </a:t>
            </a:r>
          </a:p>
          <a:p>
            <a:r>
              <a:rPr lang="en-CA" sz="2000" dirty="0"/>
              <a:t>German and British naval forces actually only met in one major battle–the </a:t>
            </a:r>
            <a:r>
              <a:rPr lang="en-CA" sz="2000" b="1" dirty="0"/>
              <a:t>Battle of Jutland</a:t>
            </a:r>
            <a:r>
              <a:rPr lang="en-CA" sz="2000" dirty="0"/>
              <a:t>. </a:t>
            </a:r>
          </a:p>
          <a:p>
            <a:pPr lvl="1"/>
            <a:r>
              <a:rPr lang="en-CA" sz="1800" dirty="0"/>
              <a:t>Britain fared horribly, losing 6000 soldiers, though the fleet remained large enough to defend the British Isles. </a:t>
            </a:r>
          </a:p>
          <a:p>
            <a:r>
              <a:rPr lang="en-CA" sz="2000" dirty="0"/>
              <a:t>As a result, the German navy returned to port and never sailed out again. British naval blockades against Germany continued, successfully, until the nation was almost completely devoid of supplies. </a:t>
            </a:r>
          </a:p>
          <a:p>
            <a:r>
              <a:rPr lang="en-CA" sz="2000" dirty="0"/>
              <a:t>In retaliation, Wilhelm ordered a policy of “unrestricted submarine warfare.” </a:t>
            </a:r>
          </a:p>
        </p:txBody>
      </p:sp>
    </p:spTree>
    <p:extLst>
      <p:ext uri="{BB962C8B-B14F-4D97-AF65-F5344CB8AC3E}">
        <p14:creationId xmlns:p14="http://schemas.microsoft.com/office/powerpoint/2010/main" val="400188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400" dirty="0"/>
              <a:t>During WWI, a wide variety of weapons were used:</a:t>
            </a:r>
          </a:p>
        </p:txBody>
      </p:sp>
      <p:sp>
        <p:nvSpPr>
          <p:cNvPr id="3" name="Content Placeholder 2"/>
          <p:cNvSpPr>
            <a:spLocks noGrp="1"/>
          </p:cNvSpPr>
          <p:nvPr>
            <p:ph idx="1"/>
          </p:nvPr>
        </p:nvSpPr>
        <p:spPr>
          <a:xfrm>
            <a:off x="6223000" y="2133600"/>
            <a:ext cx="5281612" cy="3777622"/>
          </a:xfrm>
        </p:spPr>
        <p:txBody>
          <a:bodyPr/>
          <a:lstStyle/>
          <a:p>
            <a:endParaRPr lang="en-CA" dirty="0"/>
          </a:p>
          <a:p>
            <a:pPr marL="0" indent="0" algn="ctr">
              <a:buNone/>
            </a:pPr>
            <a:r>
              <a:rPr lang="en-CA" sz="3600" dirty="0"/>
              <a:t>Guns</a:t>
            </a:r>
          </a:p>
          <a:p>
            <a:r>
              <a:rPr lang="en-CA" sz="2000" dirty="0"/>
              <a:t>The main weapon used by British soldiers in the trenches was the </a:t>
            </a:r>
            <a:r>
              <a:rPr lang="en-CA" sz="2000" b="1" dirty="0"/>
              <a:t>bolt-action rifle</a:t>
            </a:r>
            <a:r>
              <a:rPr lang="en-CA" sz="2000" dirty="0"/>
              <a:t>. 15 rounds could be fired in a minute and a person 1,400 metres away could be killed. </a:t>
            </a:r>
          </a:p>
        </p:txBody>
      </p:sp>
      <p:pic>
        <p:nvPicPr>
          <p:cNvPr id="4" name="Picture 3"/>
          <p:cNvPicPr>
            <a:picLocks noChangeAspect="1"/>
          </p:cNvPicPr>
          <p:nvPr/>
        </p:nvPicPr>
        <p:blipFill>
          <a:blip r:embed="rId2"/>
          <a:stretch>
            <a:fillRect/>
          </a:stretch>
        </p:blipFill>
        <p:spPr>
          <a:xfrm>
            <a:off x="1556621" y="3042388"/>
            <a:ext cx="4666379" cy="1960045"/>
          </a:xfrm>
          <a:prstGeom prst="rect">
            <a:avLst/>
          </a:prstGeom>
        </p:spPr>
      </p:pic>
    </p:spTree>
    <p:extLst>
      <p:ext uri="{BB962C8B-B14F-4D97-AF65-F5344CB8AC3E}">
        <p14:creationId xmlns:p14="http://schemas.microsoft.com/office/powerpoint/2010/main" val="13596062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717445" y="2093982"/>
            <a:ext cx="6474555" cy="3910591"/>
          </a:xfrm>
          <a:prstGeom prst="rect">
            <a:avLst/>
          </a:prstGeom>
        </p:spPr>
      </p:pic>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196878" y="1795606"/>
            <a:ext cx="5832861" cy="4936497"/>
          </a:xfrm>
        </p:spPr>
        <p:txBody>
          <a:bodyPr>
            <a:normAutofit/>
          </a:bodyPr>
          <a:lstStyle/>
          <a:p>
            <a:r>
              <a:rPr lang="en-CA" sz="2000" dirty="0"/>
              <a:t>One of the most important casualties of Wilhelm’s “unrestricted submarine warfare” was the Lusitania. </a:t>
            </a:r>
          </a:p>
          <a:p>
            <a:pPr lvl="1"/>
            <a:r>
              <a:rPr lang="en-CA" sz="1800" dirty="0"/>
              <a:t>The Lusitania sank on May 7, 1917. </a:t>
            </a:r>
          </a:p>
          <a:p>
            <a:pPr lvl="1"/>
            <a:r>
              <a:rPr lang="en-CA" sz="1800" dirty="0"/>
              <a:t>It was just approaching Ireland when a torpedo that had been shot from a German U-boat struck it. It took only 18 minutes for the Lusitania to sink. </a:t>
            </a:r>
          </a:p>
          <a:p>
            <a:pPr lvl="1"/>
            <a:r>
              <a:rPr lang="en-CA" sz="1800" dirty="0"/>
              <a:t>Of the 1,916 people on board, 1,198 were killed. </a:t>
            </a:r>
          </a:p>
          <a:p>
            <a:pPr lvl="1"/>
            <a:r>
              <a:rPr lang="en-CA" sz="1800" dirty="0"/>
              <a:t>Those killed included passengers and crew members that were on the ship (it was not a warship). </a:t>
            </a:r>
          </a:p>
          <a:p>
            <a:pPr lvl="1"/>
            <a:r>
              <a:rPr lang="en-CA" sz="1800" dirty="0"/>
              <a:t>The dead passengers included many Canadians and 115 neutral American citizens. </a:t>
            </a:r>
          </a:p>
        </p:txBody>
      </p:sp>
    </p:spTree>
    <p:extLst>
      <p:ext uri="{BB962C8B-B14F-4D97-AF65-F5344CB8AC3E}">
        <p14:creationId xmlns:p14="http://schemas.microsoft.com/office/powerpoint/2010/main" val="420239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lusitania"/>
          <p:cNvPicPr>
            <a:picLocks noChangeAspect="1" noChangeArrowheads="1"/>
          </p:cNvPicPr>
          <p:nvPr/>
        </p:nvPicPr>
        <p:blipFill>
          <a:blip r:embed="rId2" cstate="print"/>
          <a:srcRect/>
          <a:stretch>
            <a:fillRect/>
          </a:stretch>
        </p:blipFill>
        <p:spPr bwMode="auto">
          <a:xfrm>
            <a:off x="1053547" y="84765"/>
            <a:ext cx="10237305" cy="6773235"/>
          </a:xfrm>
          <a:prstGeom prst="rect">
            <a:avLst/>
          </a:prstGeom>
          <a:noFill/>
          <a:ln w="9525">
            <a:noFill/>
            <a:miter lim="800000"/>
            <a:headEnd/>
            <a:tailEnd/>
          </a:ln>
        </p:spPr>
      </p:pic>
    </p:spTree>
    <p:extLst>
      <p:ext uri="{BB962C8B-B14F-4D97-AF65-F5344CB8AC3E}">
        <p14:creationId xmlns:p14="http://schemas.microsoft.com/office/powerpoint/2010/main" val="38025084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U-Boats</a:t>
            </a:r>
          </a:p>
        </p:txBody>
      </p:sp>
      <p:sp>
        <p:nvSpPr>
          <p:cNvPr id="3" name="Content Placeholder 2"/>
          <p:cNvSpPr>
            <a:spLocks noGrp="1"/>
          </p:cNvSpPr>
          <p:nvPr>
            <p:ph idx="1"/>
          </p:nvPr>
        </p:nvSpPr>
        <p:spPr>
          <a:xfrm>
            <a:off x="4631635" y="2180496"/>
            <a:ext cx="6979172" cy="3678303"/>
          </a:xfrm>
        </p:spPr>
        <p:txBody>
          <a:bodyPr/>
          <a:lstStyle/>
          <a:p>
            <a:r>
              <a:rPr lang="en-CA" sz="2400" dirty="0"/>
              <a:t>U-Boasts could destroy warships and merchant ships</a:t>
            </a:r>
          </a:p>
          <a:p>
            <a:r>
              <a:rPr lang="en-US" sz="2400" dirty="0"/>
              <a:t>February 1917, Germany declared that U-boats would sink any ship approaching Britain</a:t>
            </a:r>
          </a:p>
          <a:p>
            <a:r>
              <a:rPr lang="en-US" sz="2400" dirty="0"/>
              <a:t>In 4 months U-boats sank 1,000 Allied ships</a:t>
            </a:r>
          </a:p>
          <a:p>
            <a:r>
              <a:rPr lang="en-CA" sz="2400" b="1" dirty="0"/>
              <a:t>Torpedoes </a:t>
            </a:r>
            <a:r>
              <a:rPr lang="en-CA" sz="2400" dirty="0"/>
              <a:t>were used by submarines. The Germans used torpedoes to blow up ships carrying supplies from America to Britain. </a:t>
            </a:r>
            <a:endParaRPr lang="en-US" sz="2400" dirty="0"/>
          </a:p>
          <a:p>
            <a:endParaRPr lang="en-CA" dirty="0"/>
          </a:p>
        </p:txBody>
      </p:sp>
      <p:pic>
        <p:nvPicPr>
          <p:cNvPr id="4" name="Picture 3" descr="german u boa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435" y="2662518"/>
            <a:ext cx="4267200" cy="3196281"/>
          </a:xfrm>
          <a:prstGeom prst="rect">
            <a:avLst/>
          </a:prstGeom>
        </p:spPr>
      </p:pic>
    </p:spTree>
    <p:extLst>
      <p:ext uri="{BB962C8B-B14F-4D97-AF65-F5344CB8AC3E}">
        <p14:creationId xmlns:p14="http://schemas.microsoft.com/office/powerpoint/2010/main" val="223764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u-boat"/>
          <p:cNvPicPr>
            <a:picLocks noChangeAspect="1" noChangeArrowheads="1"/>
          </p:cNvPicPr>
          <p:nvPr/>
        </p:nvPicPr>
        <p:blipFill>
          <a:blip r:embed="rId2" cstate="print"/>
          <a:srcRect/>
          <a:stretch>
            <a:fillRect/>
          </a:stretch>
        </p:blipFill>
        <p:spPr bwMode="auto">
          <a:xfrm>
            <a:off x="1596886" y="-16481"/>
            <a:ext cx="9071113" cy="6874481"/>
          </a:xfrm>
          <a:prstGeom prst="rect">
            <a:avLst/>
          </a:prstGeom>
          <a:noFill/>
          <a:ln w="9525">
            <a:noFill/>
            <a:miter lim="800000"/>
            <a:headEnd/>
            <a:tailEnd/>
          </a:ln>
        </p:spPr>
      </p:pic>
    </p:spTree>
    <p:extLst>
      <p:ext uri="{BB962C8B-B14F-4D97-AF65-F5344CB8AC3E}">
        <p14:creationId xmlns:p14="http://schemas.microsoft.com/office/powerpoint/2010/main" val="35489044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orpedo"/>
          <p:cNvPicPr>
            <a:picLocks noChangeAspect="1" noChangeArrowheads="1"/>
          </p:cNvPicPr>
          <p:nvPr/>
        </p:nvPicPr>
        <p:blipFill>
          <a:blip r:embed="rId2" cstate="print"/>
          <a:srcRect/>
          <a:stretch>
            <a:fillRect/>
          </a:stretch>
        </p:blipFill>
        <p:spPr bwMode="auto">
          <a:xfrm>
            <a:off x="1027042" y="2841"/>
            <a:ext cx="10157791" cy="6855159"/>
          </a:xfrm>
          <a:prstGeom prst="rect">
            <a:avLst/>
          </a:prstGeom>
          <a:noFill/>
          <a:ln w="9525">
            <a:noFill/>
            <a:miter lim="800000"/>
            <a:headEnd/>
            <a:tailEnd/>
          </a:ln>
        </p:spPr>
      </p:pic>
    </p:spTree>
    <p:extLst>
      <p:ext uri="{BB962C8B-B14F-4D97-AF65-F5344CB8AC3E}">
        <p14:creationId xmlns:p14="http://schemas.microsoft.com/office/powerpoint/2010/main" val="34133236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normAutofit/>
          </a:bodyPr>
          <a:lstStyle/>
          <a:p>
            <a:r>
              <a:rPr lang="en-CA" sz="2800" dirty="0"/>
              <a:t>The sinking of the Lusitania pushed the United States to finally enter the First World War by declaring war against Germany.</a:t>
            </a:r>
          </a:p>
        </p:txBody>
      </p:sp>
    </p:spTree>
    <p:extLst>
      <p:ext uri="{BB962C8B-B14F-4D97-AF65-F5344CB8AC3E}">
        <p14:creationId xmlns:p14="http://schemas.microsoft.com/office/powerpoint/2010/main" val="25647491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The War in the air</a:t>
            </a:r>
          </a:p>
        </p:txBody>
      </p:sp>
    </p:spTree>
    <p:extLst>
      <p:ext uri="{BB962C8B-B14F-4D97-AF65-F5344CB8AC3E}">
        <p14:creationId xmlns:p14="http://schemas.microsoft.com/office/powerpoint/2010/main" val="11289940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Planes</a:t>
            </a:r>
          </a:p>
        </p:txBody>
      </p:sp>
      <p:sp>
        <p:nvSpPr>
          <p:cNvPr id="4" name="Content Placeholder 3"/>
          <p:cNvSpPr>
            <a:spLocks noGrp="1"/>
          </p:cNvSpPr>
          <p:nvPr>
            <p:ph sz="half" idx="1"/>
          </p:nvPr>
        </p:nvSpPr>
        <p:spPr>
          <a:xfrm>
            <a:off x="6215270" y="2126222"/>
            <a:ext cx="5289341" cy="3777622"/>
          </a:xfrm>
        </p:spPr>
        <p:txBody>
          <a:bodyPr/>
          <a:lstStyle/>
          <a:p>
            <a:endParaRPr lang="en-CA" dirty="0"/>
          </a:p>
          <a:p>
            <a:r>
              <a:rPr lang="en-CA" sz="2400" b="1" dirty="0"/>
              <a:t>Planes </a:t>
            </a:r>
            <a:r>
              <a:rPr lang="en-CA" sz="2400" dirty="0"/>
              <a:t>were also used for the first time. At first they were used to deliver bombs and for spying work but became fighter aircraft armed with machine guns, bombs and some times canons. </a:t>
            </a:r>
          </a:p>
        </p:txBody>
      </p:sp>
      <p:pic>
        <p:nvPicPr>
          <p:cNvPr id="5" name="Picture 4"/>
          <p:cNvPicPr>
            <a:picLocks noChangeAspect="1"/>
          </p:cNvPicPr>
          <p:nvPr/>
        </p:nvPicPr>
        <p:blipFill>
          <a:blip r:embed="rId2"/>
          <a:stretch>
            <a:fillRect/>
          </a:stretch>
        </p:blipFill>
        <p:spPr>
          <a:xfrm>
            <a:off x="1546003" y="2325004"/>
            <a:ext cx="4483877" cy="3201153"/>
          </a:xfrm>
          <a:prstGeom prst="rect">
            <a:avLst/>
          </a:prstGeom>
        </p:spPr>
      </p:pic>
    </p:spTree>
    <p:extLst>
      <p:ext uri="{BB962C8B-B14F-4D97-AF65-F5344CB8AC3E}">
        <p14:creationId xmlns:p14="http://schemas.microsoft.com/office/powerpoint/2010/main" val="33986803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pPr eaLnBrk="1" hangingPunct="1"/>
            <a:r>
              <a:rPr lang="en-US" altLang="en-US"/>
              <a:t>Development of Airplanes</a:t>
            </a:r>
          </a:p>
        </p:txBody>
      </p:sp>
      <p:sp>
        <p:nvSpPr>
          <p:cNvPr id="14338" name="Rectangle 3"/>
          <p:cNvSpPr>
            <a:spLocks noGrp="1" noChangeArrowheads="1"/>
          </p:cNvSpPr>
          <p:nvPr>
            <p:ph type="body" idx="1"/>
          </p:nvPr>
        </p:nvSpPr>
        <p:spPr>
          <a:xfrm>
            <a:off x="702365" y="1981200"/>
            <a:ext cx="10908443" cy="4495800"/>
          </a:xfrm>
        </p:spPr>
        <p:txBody>
          <a:bodyPr>
            <a:normAutofit/>
          </a:bodyPr>
          <a:lstStyle/>
          <a:p>
            <a:pPr eaLnBrk="1" hangingPunct="1"/>
            <a:r>
              <a:rPr lang="en-US" altLang="en-US" sz="2400" dirty="0"/>
              <a:t>Originally used for aerial reconnaissance, then armed with pistols and rifles</a:t>
            </a:r>
          </a:p>
          <a:p>
            <a:pPr eaLnBrk="1" hangingPunct="1">
              <a:buFontTx/>
              <a:buNone/>
            </a:pPr>
            <a:endParaRPr lang="en-US" altLang="en-US" sz="2400" dirty="0"/>
          </a:p>
          <a:p>
            <a:pPr eaLnBrk="1" hangingPunct="1"/>
            <a:r>
              <a:rPr lang="en-US" altLang="en-US" sz="2400" dirty="0"/>
              <a:t>Both Allies and Central Powers built small fighter aircrafts with machine guns mounted on </a:t>
            </a:r>
          </a:p>
          <a:p>
            <a:pPr marL="0" indent="0" eaLnBrk="1" hangingPunct="1">
              <a:buNone/>
            </a:pPr>
            <a:endParaRPr lang="en-US" altLang="en-US" sz="2400" dirty="0"/>
          </a:p>
          <a:p>
            <a:r>
              <a:rPr lang="en-US" altLang="en-US" sz="2400" dirty="0"/>
              <a:t>Young men wanted to avoid trench warfare, and to have a chance for glory</a:t>
            </a:r>
          </a:p>
          <a:p>
            <a:endParaRPr lang="en-US" altLang="en-US" sz="2400" dirty="0"/>
          </a:p>
          <a:p>
            <a:r>
              <a:rPr lang="en-US" altLang="en-US" sz="2400" dirty="0"/>
              <a:t>Germany had many more planes then the British and French</a:t>
            </a:r>
          </a:p>
          <a:p>
            <a:pPr eaLnBrk="1" hangingPunct="1"/>
            <a:endParaRPr lang="en-US" altLang="en-US" sz="2400" dirty="0"/>
          </a:p>
        </p:txBody>
      </p:sp>
    </p:spTree>
    <p:extLst>
      <p:ext uri="{BB962C8B-B14F-4D97-AF65-F5344CB8AC3E}">
        <p14:creationId xmlns:p14="http://schemas.microsoft.com/office/powerpoint/2010/main" val="869394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3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p:txBody>
          <a:bodyPr/>
          <a:lstStyle/>
          <a:p>
            <a:pPr eaLnBrk="1" hangingPunct="1"/>
            <a:endParaRPr lang="en-US" altLang="en-US"/>
          </a:p>
        </p:txBody>
      </p:sp>
      <p:sp>
        <p:nvSpPr>
          <p:cNvPr id="15362" name="Rectangle 3"/>
          <p:cNvSpPr>
            <a:spLocks noGrp="1" noChangeArrowheads="1"/>
          </p:cNvSpPr>
          <p:nvPr>
            <p:ph type="body" idx="1"/>
          </p:nvPr>
        </p:nvSpPr>
        <p:spPr/>
        <p:txBody>
          <a:bodyPr/>
          <a:lstStyle/>
          <a:p>
            <a:pPr eaLnBrk="1" hangingPunct="1"/>
            <a:endParaRPr lang="en-US" altLang="en-US"/>
          </a:p>
        </p:txBody>
      </p:sp>
      <p:pic>
        <p:nvPicPr>
          <p:cNvPr id="15363" name="Picture 4" descr="WW1 aircraf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457200"/>
            <a:ext cx="7950200" cy="596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3682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1"/>
          </p:nvPr>
        </p:nvSpPr>
        <p:spPr>
          <a:xfrm>
            <a:off x="636104" y="1232452"/>
            <a:ext cx="6559825" cy="5340625"/>
          </a:xfrm>
        </p:spPr>
        <p:txBody>
          <a:bodyPr/>
          <a:lstStyle/>
          <a:p>
            <a:endParaRPr lang="en-CA" dirty="0"/>
          </a:p>
          <a:p>
            <a:r>
              <a:rPr lang="en-CA" sz="2000" dirty="0"/>
              <a:t>The first </a:t>
            </a:r>
            <a:r>
              <a:rPr lang="en-CA" sz="2000" b="1" dirty="0"/>
              <a:t>Machine guns </a:t>
            </a:r>
            <a:r>
              <a:rPr lang="en-CA" sz="2000" dirty="0"/>
              <a:t>needed 4-6 men to work them and had to be on a flat surface. They had the fire-power of 100 guns. </a:t>
            </a:r>
          </a:p>
          <a:p>
            <a:r>
              <a:rPr lang="en-CA" sz="2000" dirty="0"/>
              <a:t>Machine guns became the most important weapon in trench warfare. They were fast, easy to reload and fired at long range.</a:t>
            </a:r>
          </a:p>
          <a:p>
            <a:pPr lvl="1"/>
            <a:r>
              <a:rPr lang="en-CA" sz="1800" dirty="0"/>
              <a:t>They fired hundreds of rounds of ammunition without stopping, but they were too heavy to pick up and carry and would have to be placed on stands.</a:t>
            </a:r>
          </a:p>
          <a:p>
            <a:r>
              <a:rPr lang="en-CA" sz="2000" dirty="0"/>
              <a:t>Repeating rifles (Ross Rifle, Lee Enfield Rifle) were good for long distances, but hard to reload in the trenches due to the mud, which would cause them to jam.</a:t>
            </a:r>
          </a:p>
          <a:p>
            <a:pPr marL="324000" lvl="1" indent="0">
              <a:buNone/>
            </a:pPr>
            <a:endParaRPr lang="en-CA" sz="1800" dirty="0"/>
          </a:p>
        </p:txBody>
      </p:sp>
      <p:pic>
        <p:nvPicPr>
          <p:cNvPr id="11" name="Picture 10"/>
          <p:cNvPicPr>
            <a:picLocks noChangeAspect="1"/>
          </p:cNvPicPr>
          <p:nvPr/>
        </p:nvPicPr>
        <p:blipFill>
          <a:blip r:embed="rId2"/>
          <a:stretch>
            <a:fillRect/>
          </a:stretch>
        </p:blipFill>
        <p:spPr>
          <a:xfrm>
            <a:off x="7319264" y="2144054"/>
            <a:ext cx="4654012" cy="2732746"/>
          </a:xfrm>
          <a:prstGeom prst="rect">
            <a:avLst/>
          </a:prstGeom>
        </p:spPr>
      </p:pic>
    </p:spTree>
    <p:extLst>
      <p:ext uri="{BB962C8B-B14F-4D97-AF65-F5344CB8AC3E}">
        <p14:creationId xmlns:p14="http://schemas.microsoft.com/office/powerpoint/2010/main" val="2609801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altLang="en-US"/>
              <a:t>Air Fighting Techniques</a:t>
            </a:r>
          </a:p>
        </p:txBody>
      </p:sp>
      <p:sp>
        <p:nvSpPr>
          <p:cNvPr id="18434" name="Content Placeholder 2"/>
          <p:cNvSpPr>
            <a:spLocks noGrp="1"/>
          </p:cNvSpPr>
          <p:nvPr>
            <p:ph idx="1"/>
          </p:nvPr>
        </p:nvSpPr>
        <p:spPr>
          <a:xfrm>
            <a:off x="581192" y="1981200"/>
            <a:ext cx="6601486" cy="4419600"/>
          </a:xfrm>
        </p:spPr>
        <p:txBody>
          <a:bodyPr/>
          <a:lstStyle/>
          <a:p>
            <a:r>
              <a:rPr lang="en-US" altLang="en-US" sz="2400" dirty="0"/>
              <a:t>Aerial fights between pilots were called </a:t>
            </a:r>
            <a:r>
              <a:rPr lang="ja-JP" altLang="en-US" sz="2400" b="1" dirty="0"/>
              <a:t>‘</a:t>
            </a:r>
            <a:r>
              <a:rPr lang="en-US" altLang="ja-JP" sz="2400" b="1" dirty="0"/>
              <a:t>dogfights</a:t>
            </a:r>
            <a:r>
              <a:rPr lang="ja-JP" altLang="en-US" sz="2400" b="1" dirty="0"/>
              <a:t>’</a:t>
            </a:r>
            <a:r>
              <a:rPr lang="en-US" altLang="ja-JP" sz="2400" b="1" dirty="0"/>
              <a:t>: </a:t>
            </a:r>
            <a:r>
              <a:rPr lang="en-US" altLang="ja-JP" sz="2400" dirty="0"/>
              <a:t>p</a:t>
            </a:r>
            <a:r>
              <a:rPr lang="en-US" altLang="en-US" sz="2400" dirty="0"/>
              <a:t>lanes attacked from the rear and then fired</a:t>
            </a:r>
          </a:p>
          <a:p>
            <a:endParaRPr lang="en-US" altLang="en-US" sz="2400" dirty="0"/>
          </a:p>
          <a:p>
            <a:r>
              <a:rPr lang="en-US" altLang="en-US" sz="2400" dirty="0"/>
              <a:t>When a plane was hit, pilot was helpless, parachutes not used until later in the war</a:t>
            </a:r>
            <a:endParaRPr lang="en-US" altLang="en-US" dirty="0"/>
          </a:p>
        </p:txBody>
      </p:sp>
      <p:pic>
        <p:nvPicPr>
          <p:cNvPr id="2" name="Picture 1"/>
          <p:cNvPicPr>
            <a:picLocks noChangeAspect="1"/>
          </p:cNvPicPr>
          <p:nvPr/>
        </p:nvPicPr>
        <p:blipFill>
          <a:blip r:embed="rId2"/>
          <a:stretch>
            <a:fillRect/>
          </a:stretch>
        </p:blipFill>
        <p:spPr>
          <a:xfrm>
            <a:off x="7977810" y="2226222"/>
            <a:ext cx="3397944" cy="4238523"/>
          </a:xfrm>
          <a:prstGeom prst="rect">
            <a:avLst/>
          </a:prstGeom>
        </p:spPr>
      </p:pic>
    </p:spTree>
    <p:extLst>
      <p:ext uri="{BB962C8B-B14F-4D97-AF65-F5344CB8AC3E}">
        <p14:creationId xmlns:p14="http://schemas.microsoft.com/office/powerpoint/2010/main" val="3159991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descr="dogfigh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15547" y="675860"/>
            <a:ext cx="8004313" cy="599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48281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altLang="en-US"/>
              <a:t>Air Fighting Techniques</a:t>
            </a:r>
          </a:p>
        </p:txBody>
      </p:sp>
      <p:sp>
        <p:nvSpPr>
          <p:cNvPr id="19458" name="Content Placeholder 2"/>
          <p:cNvSpPr>
            <a:spLocks noGrp="1"/>
          </p:cNvSpPr>
          <p:nvPr>
            <p:ph idx="1"/>
          </p:nvPr>
        </p:nvSpPr>
        <p:spPr>
          <a:xfrm>
            <a:off x="581192" y="2180496"/>
            <a:ext cx="11029615" cy="4101034"/>
          </a:xfrm>
        </p:spPr>
        <p:txBody>
          <a:bodyPr>
            <a:normAutofit/>
          </a:bodyPr>
          <a:lstStyle/>
          <a:p>
            <a:r>
              <a:rPr lang="en-US" altLang="en-US" sz="2400" dirty="0"/>
              <a:t>At the beginning of the war, bombing from planes was very primitive</a:t>
            </a:r>
          </a:p>
          <a:p>
            <a:endParaRPr lang="en-US" altLang="en-US" sz="2400" dirty="0"/>
          </a:p>
          <a:p>
            <a:r>
              <a:rPr lang="en-US" altLang="en-US" sz="2400" dirty="0"/>
              <a:t>Pilots would fly with bombs on their lap</a:t>
            </a:r>
          </a:p>
          <a:p>
            <a:pPr lvl="1"/>
            <a:r>
              <a:rPr lang="en-US" altLang="en-US" sz="2200" dirty="0"/>
              <a:t>By the middle of the war, pilots brought bricks and dropped them over the side</a:t>
            </a:r>
          </a:p>
          <a:p>
            <a:pPr marL="324000" lvl="1" indent="0">
              <a:buNone/>
            </a:pPr>
            <a:endParaRPr lang="en-US" altLang="en-US" sz="2200" dirty="0"/>
          </a:p>
          <a:p>
            <a:r>
              <a:rPr lang="en-US" altLang="en-US" sz="2400" dirty="0"/>
              <a:t>Later in the war, plane fighting became much more advanced</a:t>
            </a:r>
            <a:endParaRPr lang="en-CA" dirty="0"/>
          </a:p>
          <a:p>
            <a:pPr lvl="1"/>
            <a:r>
              <a:rPr lang="en-CA" sz="2200" dirty="0"/>
              <a:t>By the end of the war, they were equipped with machine guns (pilots often shot off their own propeller until the Germans developed a timing device solved that problem) </a:t>
            </a:r>
            <a:r>
              <a:rPr lang="en-CA" dirty="0"/>
              <a:t>	</a:t>
            </a:r>
          </a:p>
          <a:p>
            <a:pPr lvl="1"/>
            <a:endParaRPr lang="en-US" altLang="en-US" sz="2200" dirty="0"/>
          </a:p>
        </p:txBody>
      </p:sp>
    </p:spTree>
    <p:extLst>
      <p:ext uri="{BB962C8B-B14F-4D97-AF65-F5344CB8AC3E}">
        <p14:creationId xmlns:p14="http://schemas.microsoft.com/office/powerpoint/2010/main" val="19566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58">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45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altLang="en-US"/>
              <a:t>Role of the Pilot</a:t>
            </a:r>
          </a:p>
        </p:txBody>
      </p:sp>
      <p:sp>
        <p:nvSpPr>
          <p:cNvPr id="20482" name="Content Placeholder 2"/>
          <p:cNvSpPr>
            <a:spLocks noGrp="1"/>
          </p:cNvSpPr>
          <p:nvPr>
            <p:ph idx="1"/>
          </p:nvPr>
        </p:nvSpPr>
        <p:spPr/>
        <p:txBody>
          <a:bodyPr/>
          <a:lstStyle/>
          <a:p>
            <a:r>
              <a:rPr lang="en-US" altLang="en-US" sz="2400" dirty="0"/>
              <a:t>Pilots built reputations on their abilities to </a:t>
            </a:r>
            <a:r>
              <a:rPr lang="en-US" altLang="en-US" sz="2400" dirty="0" err="1"/>
              <a:t>manoeuvre</a:t>
            </a:r>
            <a:r>
              <a:rPr lang="en-US" altLang="en-US" sz="2400" dirty="0"/>
              <a:t> in the air and shoot down enemies</a:t>
            </a:r>
          </a:p>
          <a:p>
            <a:endParaRPr lang="en-US" altLang="en-US" sz="2400" dirty="0"/>
          </a:p>
          <a:p>
            <a:r>
              <a:rPr lang="en-US" altLang="en-US" sz="2400" dirty="0"/>
              <a:t>An </a:t>
            </a:r>
            <a:r>
              <a:rPr lang="en-US" altLang="en-US" sz="2400" b="1" dirty="0"/>
              <a:t>ace </a:t>
            </a:r>
            <a:r>
              <a:rPr lang="en-US" altLang="en-US" sz="2400" dirty="0"/>
              <a:t>was somebody who could prove that they had shot down at least 5 enemy planes</a:t>
            </a:r>
          </a:p>
          <a:p>
            <a:endParaRPr lang="en-US" altLang="en-US" dirty="0"/>
          </a:p>
          <a:p>
            <a:endParaRPr lang="en-US" altLang="en-US" dirty="0"/>
          </a:p>
        </p:txBody>
      </p:sp>
    </p:spTree>
    <p:extLst>
      <p:ext uri="{BB962C8B-B14F-4D97-AF65-F5344CB8AC3E}">
        <p14:creationId xmlns:p14="http://schemas.microsoft.com/office/powerpoint/2010/main" val="1982420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altLang="en-US"/>
              <a:t>Role of the Pilot</a:t>
            </a:r>
          </a:p>
        </p:txBody>
      </p:sp>
      <p:sp>
        <p:nvSpPr>
          <p:cNvPr id="21506" name="Content Placeholder 2"/>
          <p:cNvSpPr>
            <a:spLocks noGrp="1"/>
          </p:cNvSpPr>
          <p:nvPr>
            <p:ph idx="1"/>
          </p:nvPr>
        </p:nvSpPr>
        <p:spPr>
          <a:xfrm>
            <a:off x="276392" y="2087731"/>
            <a:ext cx="11029615" cy="3678303"/>
          </a:xfrm>
        </p:spPr>
        <p:txBody>
          <a:bodyPr/>
          <a:lstStyle/>
          <a:p>
            <a:r>
              <a:rPr lang="en-US" altLang="en-US" sz="2400" dirty="0"/>
              <a:t>Germany</a:t>
            </a:r>
            <a:r>
              <a:rPr lang="ja-JP" altLang="en-US" sz="2400" dirty="0"/>
              <a:t>’</a:t>
            </a:r>
            <a:r>
              <a:rPr lang="en-US" altLang="ja-JP" sz="2400" dirty="0"/>
              <a:t>s greatest ace was Baron von </a:t>
            </a:r>
            <a:r>
              <a:rPr lang="en-US" altLang="ja-JP" sz="2400" dirty="0" err="1"/>
              <a:t>Richthofen</a:t>
            </a:r>
            <a:r>
              <a:rPr lang="en-US" altLang="ja-JP" sz="2400" dirty="0"/>
              <a:t>, he was known as the </a:t>
            </a:r>
            <a:r>
              <a:rPr lang="ja-JP" altLang="en-US" sz="2400" dirty="0"/>
              <a:t>“</a:t>
            </a:r>
            <a:r>
              <a:rPr lang="en-US" altLang="ja-JP" sz="2400" dirty="0"/>
              <a:t>Red Baron</a:t>
            </a:r>
            <a:r>
              <a:rPr lang="ja-JP" altLang="en-US" sz="2400" dirty="0"/>
              <a:t>”</a:t>
            </a:r>
            <a:endParaRPr lang="en-US" altLang="en-US" sz="2400" dirty="0"/>
          </a:p>
          <a:p>
            <a:endParaRPr lang="en-US" altLang="en-US" sz="2400" dirty="0"/>
          </a:p>
          <a:p>
            <a:r>
              <a:rPr lang="en-US" altLang="en-US" sz="2400" b="1" dirty="0"/>
              <a:t>Billy Bishop </a:t>
            </a:r>
            <a:r>
              <a:rPr lang="en-US" altLang="en-US" sz="2400" dirty="0"/>
              <a:t>was Canada</a:t>
            </a:r>
            <a:r>
              <a:rPr lang="ja-JP" altLang="en-US" sz="2400" dirty="0"/>
              <a:t>’</a:t>
            </a:r>
            <a:r>
              <a:rPr lang="en-US" altLang="ja-JP" sz="2400" dirty="0"/>
              <a:t>s top ace with 72 kills</a:t>
            </a:r>
          </a:p>
          <a:p>
            <a:endParaRPr lang="en-US" altLang="en-US" b="1" dirty="0"/>
          </a:p>
        </p:txBody>
      </p:sp>
      <p:pic>
        <p:nvPicPr>
          <p:cNvPr id="21507" name="Picture 1" descr="red bar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87536" y="3382617"/>
            <a:ext cx="4517560" cy="2940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0367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8868" y="985609"/>
            <a:ext cx="10151409" cy="4614488"/>
          </a:xfrm>
          <a:prstGeom prst="rect">
            <a:avLst/>
          </a:prstGeom>
        </p:spPr>
      </p:pic>
    </p:spTree>
    <p:extLst>
      <p:ext uri="{BB962C8B-B14F-4D97-AF65-F5344CB8AC3E}">
        <p14:creationId xmlns:p14="http://schemas.microsoft.com/office/powerpoint/2010/main" val="5377742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pPr eaLnBrk="1" hangingPunct="1"/>
            <a:r>
              <a:rPr lang="en-US" altLang="en-US" dirty="0"/>
              <a:t>Billy Bishop</a:t>
            </a:r>
          </a:p>
        </p:txBody>
      </p:sp>
      <p:sp>
        <p:nvSpPr>
          <p:cNvPr id="22530" name="Rectangle 3"/>
          <p:cNvSpPr>
            <a:spLocks noGrp="1" noChangeArrowheads="1"/>
          </p:cNvSpPr>
          <p:nvPr>
            <p:ph type="body" idx="1"/>
          </p:nvPr>
        </p:nvSpPr>
        <p:spPr>
          <a:xfrm>
            <a:off x="581192" y="2180497"/>
            <a:ext cx="11029615" cy="1344582"/>
          </a:xfrm>
        </p:spPr>
        <p:txBody>
          <a:bodyPr/>
          <a:lstStyle/>
          <a:p>
            <a:pPr eaLnBrk="1" hangingPunct="1"/>
            <a:r>
              <a:rPr lang="en-US" altLang="en-US" sz="2400" dirty="0"/>
              <a:t>Awarded </a:t>
            </a:r>
            <a:r>
              <a:rPr lang="en-US" altLang="en-US" sz="2400" b="1" dirty="0"/>
              <a:t>Victoria Cross </a:t>
            </a:r>
            <a:r>
              <a:rPr lang="en-US" altLang="en-US" sz="2400" dirty="0"/>
              <a:t>for bravery (a British military honour for courage and bravery) </a:t>
            </a:r>
          </a:p>
          <a:p>
            <a:pPr eaLnBrk="1" hangingPunct="1"/>
            <a:endParaRPr lang="en-US" altLang="en-US" dirty="0"/>
          </a:p>
        </p:txBody>
      </p:sp>
      <p:pic>
        <p:nvPicPr>
          <p:cNvPr id="22531" name="Picture 4" descr="Bill Bish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5049" y="3273287"/>
            <a:ext cx="4343400" cy="3217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stretch>
            <a:fillRect/>
          </a:stretch>
        </p:blipFill>
        <p:spPr>
          <a:xfrm>
            <a:off x="1598346" y="3273287"/>
            <a:ext cx="3899549" cy="3217865"/>
          </a:xfrm>
          <a:prstGeom prst="rect">
            <a:avLst/>
          </a:prstGeom>
        </p:spPr>
      </p:pic>
    </p:spTree>
    <p:extLst>
      <p:ext uri="{BB962C8B-B14F-4D97-AF65-F5344CB8AC3E}">
        <p14:creationId xmlns:p14="http://schemas.microsoft.com/office/powerpoint/2010/main" val="22782149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US" altLang="en-US"/>
              <a:t>Role of the Pilot</a:t>
            </a:r>
          </a:p>
        </p:txBody>
      </p:sp>
      <p:sp>
        <p:nvSpPr>
          <p:cNvPr id="23554" name="Content Placeholder 2"/>
          <p:cNvSpPr>
            <a:spLocks noGrp="1"/>
          </p:cNvSpPr>
          <p:nvPr>
            <p:ph idx="1"/>
          </p:nvPr>
        </p:nvSpPr>
        <p:spPr/>
        <p:txBody>
          <a:bodyPr/>
          <a:lstStyle/>
          <a:p>
            <a:r>
              <a:rPr lang="en-US" altLang="en-US" sz="2400" dirty="0"/>
              <a:t>Many casualties of the war in the air were a result of mechanical failure</a:t>
            </a:r>
          </a:p>
          <a:p>
            <a:endParaRPr lang="en-US" altLang="en-US" sz="2400" dirty="0"/>
          </a:p>
          <a:p>
            <a:r>
              <a:rPr lang="en-US" altLang="en-US" sz="2400" dirty="0"/>
              <a:t>By 1916, the average life of a pilot was only 3 weeks.</a:t>
            </a:r>
          </a:p>
          <a:p>
            <a:endParaRPr lang="en-US" altLang="en-US" dirty="0"/>
          </a:p>
          <a:p>
            <a:pPr marL="0" indent="0">
              <a:buNone/>
            </a:pPr>
            <a:endParaRPr lang="en-US" altLang="en-US" dirty="0"/>
          </a:p>
        </p:txBody>
      </p:sp>
    </p:spTree>
    <p:extLst>
      <p:ext uri="{BB962C8B-B14F-4D97-AF65-F5344CB8AC3E}">
        <p14:creationId xmlns:p14="http://schemas.microsoft.com/office/powerpoint/2010/main" val="1191652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Zeppelin</a:t>
            </a:r>
          </a:p>
        </p:txBody>
      </p:sp>
      <p:sp>
        <p:nvSpPr>
          <p:cNvPr id="3" name="Content Placeholder 2"/>
          <p:cNvSpPr>
            <a:spLocks noGrp="1"/>
          </p:cNvSpPr>
          <p:nvPr>
            <p:ph sz="half" idx="1"/>
          </p:nvPr>
        </p:nvSpPr>
        <p:spPr>
          <a:xfrm>
            <a:off x="581193" y="2014330"/>
            <a:ext cx="6111155" cy="3777622"/>
          </a:xfrm>
        </p:spPr>
        <p:txBody>
          <a:bodyPr/>
          <a:lstStyle/>
          <a:p>
            <a:endParaRPr lang="en-CA" dirty="0"/>
          </a:p>
          <a:p>
            <a:r>
              <a:rPr lang="en-CA" sz="2400" dirty="0"/>
              <a:t>The </a:t>
            </a:r>
            <a:r>
              <a:rPr lang="en-CA" sz="2400" b="1" dirty="0"/>
              <a:t>Zeppelin</a:t>
            </a:r>
            <a:r>
              <a:rPr lang="en-CA" sz="2400" dirty="0"/>
              <a:t>, also known as blimp, was an airship that was used during the early part of the war in bombing raids by the Germans. They carried machine guns and bombs. </a:t>
            </a:r>
          </a:p>
          <a:p>
            <a:r>
              <a:rPr lang="en-CA" sz="2400" dirty="0"/>
              <a:t>However, they were abandoned because they were easy to shoot out of the sky. </a:t>
            </a:r>
          </a:p>
        </p:txBody>
      </p:sp>
      <p:pic>
        <p:nvPicPr>
          <p:cNvPr id="5" name="Picture 4"/>
          <p:cNvPicPr>
            <a:picLocks noChangeAspect="1"/>
          </p:cNvPicPr>
          <p:nvPr/>
        </p:nvPicPr>
        <p:blipFill rotWithShape="1">
          <a:blip r:embed="rId2"/>
          <a:srcRect t="9731"/>
          <a:stretch/>
        </p:blipFill>
        <p:spPr>
          <a:xfrm>
            <a:off x="7048767" y="1905000"/>
            <a:ext cx="4714900" cy="3250096"/>
          </a:xfrm>
          <a:prstGeom prst="rect">
            <a:avLst/>
          </a:prstGeom>
        </p:spPr>
      </p:pic>
    </p:spTree>
    <p:extLst>
      <p:ext uri="{BB962C8B-B14F-4D97-AF65-F5344CB8AC3E}">
        <p14:creationId xmlns:p14="http://schemas.microsoft.com/office/powerpoint/2010/main" val="1956813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92319" y="2824863"/>
            <a:ext cx="4620585" cy="3592210"/>
          </a:xfrm>
          <a:prstGeom prst="rect">
            <a:avLst/>
          </a:prstGeom>
        </p:spPr>
      </p:pic>
      <p:pic>
        <p:nvPicPr>
          <p:cNvPr id="6" name="Picture 5"/>
          <p:cNvPicPr>
            <a:picLocks noChangeAspect="1"/>
          </p:cNvPicPr>
          <p:nvPr/>
        </p:nvPicPr>
        <p:blipFill>
          <a:blip r:embed="rId3"/>
          <a:stretch>
            <a:fillRect/>
          </a:stretch>
        </p:blipFill>
        <p:spPr>
          <a:xfrm>
            <a:off x="6048801" y="900383"/>
            <a:ext cx="5519569" cy="3848960"/>
          </a:xfrm>
          <a:prstGeom prst="rect">
            <a:avLst/>
          </a:prstGeom>
        </p:spPr>
      </p:pic>
    </p:spTree>
    <p:extLst>
      <p:ext uri="{BB962C8B-B14F-4D97-AF65-F5344CB8AC3E}">
        <p14:creationId xmlns:p14="http://schemas.microsoft.com/office/powerpoint/2010/main" val="2879282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677" y="289051"/>
            <a:ext cx="9780104" cy="1268760"/>
          </a:xfrm>
        </p:spPr>
        <p:txBody>
          <a:bodyPr>
            <a:normAutofit/>
          </a:bodyPr>
          <a:lstStyle/>
          <a:p>
            <a:pPr algn="l"/>
            <a:br>
              <a:rPr lang="en-GB" b="1" dirty="0">
                <a:solidFill>
                  <a:schemeClr val="bg1"/>
                </a:solidFill>
              </a:rPr>
            </a:br>
            <a:r>
              <a:rPr lang="en-GB" b="1" dirty="0">
                <a:solidFill>
                  <a:schemeClr val="bg1"/>
                </a:solidFill>
              </a:rPr>
              <a:t>Artillery became more powerful</a:t>
            </a:r>
          </a:p>
        </p:txBody>
      </p:sp>
      <p:sp>
        <p:nvSpPr>
          <p:cNvPr id="3" name="Content Placeholder 2"/>
          <p:cNvSpPr>
            <a:spLocks noGrp="1"/>
          </p:cNvSpPr>
          <p:nvPr>
            <p:ph idx="1"/>
          </p:nvPr>
        </p:nvSpPr>
        <p:spPr>
          <a:xfrm>
            <a:off x="622851" y="1340768"/>
            <a:ext cx="7800427" cy="5517232"/>
          </a:xfrm>
        </p:spPr>
        <p:txBody>
          <a:bodyPr>
            <a:normAutofit/>
          </a:bodyPr>
          <a:lstStyle/>
          <a:p>
            <a:r>
              <a:rPr lang="en-GB" sz="2000" dirty="0">
                <a:solidFill>
                  <a:schemeClr val="tx1"/>
                </a:solidFill>
              </a:rPr>
              <a:t>For much of the war, all day, every day, artillery would pound the enemy’s trenches with hundreds of shells. </a:t>
            </a:r>
            <a:r>
              <a:rPr lang="en-GB" sz="2000" b="1" dirty="0">
                <a:solidFill>
                  <a:schemeClr val="tx1"/>
                </a:solidFill>
              </a:rPr>
              <a:t>Bombardments</a:t>
            </a:r>
            <a:r>
              <a:rPr lang="en-GB" sz="2000" dirty="0">
                <a:solidFill>
                  <a:schemeClr val="tx1"/>
                </a:solidFill>
              </a:rPr>
              <a:t> caused more casualties than any other weapon.</a:t>
            </a:r>
          </a:p>
          <a:p>
            <a:endParaRPr lang="en-GB" sz="2000" dirty="0">
              <a:solidFill>
                <a:schemeClr val="tx1"/>
              </a:solidFill>
            </a:endParaRPr>
          </a:p>
          <a:p>
            <a:r>
              <a:rPr lang="en-GB" sz="2000" dirty="0">
                <a:solidFill>
                  <a:schemeClr val="tx1"/>
                </a:solidFill>
              </a:rPr>
              <a:t>In 1914, artillery was not very accurate and often bombarded their </a:t>
            </a:r>
            <a:r>
              <a:rPr lang="en-GB" sz="2000" b="1" dirty="0">
                <a:solidFill>
                  <a:schemeClr val="tx1"/>
                </a:solidFill>
              </a:rPr>
              <a:t>own front-lines </a:t>
            </a:r>
            <a:r>
              <a:rPr lang="en-GB" sz="2000" dirty="0">
                <a:solidFill>
                  <a:schemeClr val="tx1"/>
                </a:solidFill>
              </a:rPr>
              <a:t>before getting their range right!</a:t>
            </a:r>
          </a:p>
          <a:p>
            <a:endParaRPr lang="en-GB" sz="2000" dirty="0">
              <a:solidFill>
                <a:schemeClr val="tx1"/>
              </a:solidFill>
            </a:endParaRPr>
          </a:p>
          <a:p>
            <a:r>
              <a:rPr lang="en-GB" sz="2000" dirty="0">
                <a:solidFill>
                  <a:schemeClr val="tx1"/>
                </a:solidFill>
              </a:rPr>
              <a:t>By 1918, artillery was much bigger, and was much more accurate. It became the </a:t>
            </a:r>
            <a:r>
              <a:rPr lang="en-GB" sz="2000" b="1" dirty="0">
                <a:solidFill>
                  <a:schemeClr val="tx1"/>
                </a:solidFill>
              </a:rPr>
              <a:t>key weapon</a:t>
            </a:r>
            <a:r>
              <a:rPr lang="en-GB" sz="2000" dirty="0">
                <a:solidFill>
                  <a:schemeClr val="tx1"/>
                </a:solidFill>
              </a:rPr>
              <a:t>.</a:t>
            </a:r>
          </a:p>
        </p:txBody>
      </p:sp>
      <p:pic>
        <p:nvPicPr>
          <p:cNvPr id="3074" name="Picture 2" descr="21.jpg (17938 by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8849" y="3472346"/>
            <a:ext cx="3347864" cy="33843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6" name="Picture 4" descr="31.jpg (13814 by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8121" y="739959"/>
            <a:ext cx="3333750" cy="285165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7334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CA" sz="2000" dirty="0"/>
              <a:t>Large field guns (</a:t>
            </a:r>
            <a:r>
              <a:rPr lang="en-CA" sz="2000" b="1" dirty="0"/>
              <a:t>artillery</a:t>
            </a:r>
            <a:r>
              <a:rPr lang="en-CA" sz="2000" dirty="0"/>
              <a:t>) had a long range and could deliver devastating blows to the enemy but needed up to 12 men to work them. They fired </a:t>
            </a:r>
            <a:r>
              <a:rPr lang="en-CA" sz="2000" b="1" dirty="0"/>
              <a:t>shells </a:t>
            </a:r>
            <a:r>
              <a:rPr lang="en-CA" sz="2000" dirty="0"/>
              <a:t>which exploded on impact. </a:t>
            </a:r>
          </a:p>
          <a:p>
            <a:r>
              <a:rPr lang="en-CA" sz="2000" dirty="0"/>
              <a:t>This caused a lot of destruction, were fast and good to launch into enemy trenches with little or no risk to self.</a:t>
            </a:r>
          </a:p>
          <a:p>
            <a:r>
              <a:rPr lang="en-CA" sz="2000" dirty="0"/>
              <a:t>Grenades were only useful when they were close enough to the enemy to threw it into their trenches.</a:t>
            </a:r>
          </a:p>
          <a:p>
            <a:endParaRPr lang="en-CA" dirty="0"/>
          </a:p>
        </p:txBody>
      </p:sp>
    </p:spTree>
    <p:extLst>
      <p:ext uri="{BB962C8B-B14F-4D97-AF65-F5344CB8AC3E}">
        <p14:creationId xmlns:p14="http://schemas.microsoft.com/office/powerpoint/2010/main" val="2489163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upload.wikimedia.org/wikipedia/commons/1/1a/9.45_inch_mortar_loading_demonstration_WWI_NLS_745483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402" y="1563611"/>
            <a:ext cx="6813886" cy="508111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b="1" dirty="0"/>
              <a:t>9.45 inch British Trench Mortar</a:t>
            </a:r>
            <a:br>
              <a:rPr lang="en-GB" b="1" dirty="0"/>
            </a:br>
            <a:endParaRPr lang="en-CA" dirty="0"/>
          </a:p>
        </p:txBody>
      </p:sp>
    </p:spTree>
    <p:extLst>
      <p:ext uri="{BB962C8B-B14F-4D97-AF65-F5344CB8AC3E}">
        <p14:creationId xmlns:p14="http://schemas.microsoft.com/office/powerpoint/2010/main" val="1032993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9843" y="153819"/>
            <a:ext cx="9144000" cy="1268760"/>
          </a:xfrm>
        </p:spPr>
        <p:txBody>
          <a:bodyPr>
            <a:normAutofit/>
          </a:bodyPr>
          <a:lstStyle/>
          <a:p>
            <a:pPr algn="l"/>
            <a:r>
              <a:rPr lang="en-GB" b="1" dirty="0">
                <a:solidFill>
                  <a:schemeClr val="bg1"/>
                </a:solidFill>
              </a:rPr>
              <a:t>Cavalry became less important</a:t>
            </a:r>
          </a:p>
        </p:txBody>
      </p:sp>
      <p:sp>
        <p:nvSpPr>
          <p:cNvPr id="3" name="Content Placeholder 2"/>
          <p:cNvSpPr>
            <a:spLocks noGrp="1"/>
          </p:cNvSpPr>
          <p:nvPr>
            <p:ph idx="1"/>
          </p:nvPr>
        </p:nvSpPr>
        <p:spPr>
          <a:xfrm>
            <a:off x="781878" y="1340768"/>
            <a:ext cx="7142922" cy="5517232"/>
          </a:xfrm>
        </p:spPr>
        <p:txBody>
          <a:bodyPr>
            <a:normAutofit/>
          </a:bodyPr>
          <a:lstStyle/>
          <a:p>
            <a:r>
              <a:rPr lang="en-GB" sz="2400" dirty="0">
                <a:solidFill>
                  <a:schemeClr val="tx1"/>
                </a:solidFill>
              </a:rPr>
              <a:t>Cavalry units were initially used by all sides but their </a:t>
            </a:r>
            <a:r>
              <a:rPr lang="en-GB" sz="2400" b="1" dirty="0">
                <a:solidFill>
                  <a:schemeClr val="tx1"/>
                </a:solidFill>
              </a:rPr>
              <a:t>vulnerability </a:t>
            </a:r>
            <a:r>
              <a:rPr lang="en-GB" sz="2400" dirty="0">
                <a:solidFill>
                  <a:schemeClr val="tx1"/>
                </a:solidFill>
              </a:rPr>
              <a:t>soon became apparent. But they were used for:</a:t>
            </a:r>
          </a:p>
          <a:p>
            <a:pPr lvl="1"/>
            <a:r>
              <a:rPr lang="en-GB" sz="2000" dirty="0">
                <a:solidFill>
                  <a:schemeClr val="tx1"/>
                </a:solidFill>
              </a:rPr>
              <a:t>Logistical Support</a:t>
            </a:r>
          </a:p>
          <a:p>
            <a:pPr lvl="1"/>
            <a:r>
              <a:rPr lang="en-GB" sz="2000" dirty="0">
                <a:solidFill>
                  <a:schemeClr val="tx1"/>
                </a:solidFill>
              </a:rPr>
              <a:t>Reconnaissance</a:t>
            </a:r>
          </a:p>
          <a:p>
            <a:pPr lvl="1"/>
            <a:r>
              <a:rPr lang="en-GB" sz="2000" dirty="0">
                <a:solidFill>
                  <a:schemeClr val="tx1"/>
                </a:solidFill>
              </a:rPr>
              <a:t>Pulling artillery, ambulances and supply wagons</a:t>
            </a:r>
          </a:p>
          <a:p>
            <a:pPr lvl="1"/>
            <a:r>
              <a:rPr lang="en-GB" sz="2000" dirty="0">
                <a:solidFill>
                  <a:schemeClr val="tx1"/>
                </a:solidFill>
              </a:rPr>
              <a:t>Diversionary Attacks</a:t>
            </a:r>
          </a:p>
          <a:p>
            <a:pPr lvl="1"/>
            <a:endParaRPr lang="en-GB" sz="2000" dirty="0">
              <a:solidFill>
                <a:schemeClr val="tx1"/>
              </a:solidFill>
            </a:endParaRPr>
          </a:p>
          <a:p>
            <a:r>
              <a:rPr lang="en-GB" sz="2400" dirty="0">
                <a:solidFill>
                  <a:schemeClr val="tx1"/>
                </a:solidFill>
              </a:rPr>
              <a:t>Horses couldn’t function in the mud &amp; trenches</a:t>
            </a:r>
          </a:p>
          <a:p>
            <a:r>
              <a:rPr lang="en-GB" sz="2400" dirty="0">
                <a:solidFill>
                  <a:schemeClr val="tx1"/>
                </a:solidFill>
              </a:rPr>
              <a:t>Tanks ultimately replaced cavalry in </a:t>
            </a:r>
            <a:r>
              <a:rPr lang="en-GB" sz="2400" b="1" dirty="0">
                <a:solidFill>
                  <a:schemeClr val="tx1"/>
                </a:solidFill>
              </a:rPr>
              <a:t>shock tactics</a:t>
            </a:r>
            <a:r>
              <a:rPr lang="en-GB" sz="2400" dirty="0">
                <a:solidFill>
                  <a:schemeClr val="tx1"/>
                </a:solidFill>
              </a:rPr>
              <a:t>.</a:t>
            </a:r>
          </a:p>
        </p:txBody>
      </p:sp>
      <p:pic>
        <p:nvPicPr>
          <p:cNvPr id="11266" name="Picture 2" descr="http://3.bp.blogspot.com/-Ax9L6BBvDDo/TxMO5rAzWvI/AAAAAAAAEHM/SQpnnQeVADQ/s1600/lancer_german%255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8277" y="1075049"/>
            <a:ext cx="3162534" cy="302433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268" name="Picture 4" descr="http://www.flamesofwar.com/Portals/0/all_images/Historical/Stalingrad/German-Horse-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8277" y="4200332"/>
            <a:ext cx="3290923" cy="24193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576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paoyeomanry.co.uk/Yeomanry/LeicsYeo/Cavalry/ch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5567" y="0"/>
            <a:ext cx="9121221" cy="6830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7455353"/>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docProps/app.xml><?xml version="1.0" encoding="utf-8"?>
<Properties xmlns="http://schemas.openxmlformats.org/officeDocument/2006/extended-properties" xmlns:vt="http://schemas.openxmlformats.org/officeDocument/2006/docPropsVTypes">
  <Template>Dividend</Template>
  <TotalTime>191</TotalTime>
  <Words>1722</Words>
  <Application>Microsoft Office PowerPoint</Application>
  <PresentationFormat>Widescreen</PresentationFormat>
  <Paragraphs>125</Paragraphs>
  <Slides>49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Arial</vt:lpstr>
      <vt:lpstr>Gill Sans MT</vt:lpstr>
      <vt:lpstr>HGｺﾞｼｯｸE</vt:lpstr>
      <vt:lpstr>Wingdings 2</vt:lpstr>
      <vt:lpstr>Dividend</vt:lpstr>
      <vt:lpstr>Weapons</vt:lpstr>
      <vt:lpstr>PowerPoint Presentation</vt:lpstr>
      <vt:lpstr>During WWI, a wide variety of weapons were used:</vt:lpstr>
      <vt:lpstr>PowerPoint Presentation</vt:lpstr>
      <vt:lpstr> Artillery became more powerful</vt:lpstr>
      <vt:lpstr>PowerPoint Presentation</vt:lpstr>
      <vt:lpstr>9.45 inch British Trench Mortar </vt:lpstr>
      <vt:lpstr>Cavalry became less important</vt:lpstr>
      <vt:lpstr>PowerPoint Presentation</vt:lpstr>
      <vt:lpstr>PowerPoint Presentation</vt:lpstr>
      <vt:lpstr>PowerPoint Presentation</vt:lpstr>
      <vt:lpstr>Tanks</vt:lpstr>
      <vt:lpstr>PowerPoint Presentation</vt:lpstr>
      <vt:lpstr>British howitzer battery during the Boar War 1900</vt:lpstr>
      <vt:lpstr>4.7 inch (120mm) British Naval Gun adapted for use by the army during the Boer War</vt:lpstr>
      <vt:lpstr>The British 18 pounder artillery cannon was the most commonly used artillery piece during the war</vt:lpstr>
      <vt:lpstr>British heavy artillery  </vt:lpstr>
      <vt:lpstr>The German ‘Paris Gun’ could fire over 75 miles but had little accuracy. Length = 34 m / Weight = 138 tons</vt:lpstr>
      <vt:lpstr>French 52cm Howitzer – biggest gun of WW1 </vt:lpstr>
      <vt:lpstr>American railroad artillery, 14 inch shells </vt:lpstr>
      <vt:lpstr>Gas</vt:lpstr>
      <vt:lpstr>PowerPoint Presentation</vt:lpstr>
      <vt:lpstr>The War at Sea</vt:lpstr>
      <vt:lpstr>PowerPoint Presentation</vt:lpstr>
      <vt:lpstr>PowerPoint Presentation</vt:lpstr>
      <vt:lpstr>PowerPoint Presentation</vt:lpstr>
      <vt:lpstr>PowerPoint Presentation</vt:lpstr>
      <vt:lpstr>Which country would be favourite to win the war in the North Sea?</vt:lpstr>
      <vt:lpstr>PowerPoint Presentation</vt:lpstr>
      <vt:lpstr>PowerPoint Presentation</vt:lpstr>
      <vt:lpstr>PowerPoint Presentation</vt:lpstr>
      <vt:lpstr>U-Boats</vt:lpstr>
      <vt:lpstr>PowerPoint Presentation</vt:lpstr>
      <vt:lpstr>PowerPoint Presentation</vt:lpstr>
      <vt:lpstr>PowerPoint Presentation</vt:lpstr>
      <vt:lpstr>The War in the air</vt:lpstr>
      <vt:lpstr>Planes</vt:lpstr>
      <vt:lpstr>Development of Airplanes</vt:lpstr>
      <vt:lpstr>PowerPoint Presentation</vt:lpstr>
      <vt:lpstr>Air Fighting Techniques</vt:lpstr>
      <vt:lpstr>PowerPoint Presentation</vt:lpstr>
      <vt:lpstr>Air Fighting Techniques</vt:lpstr>
      <vt:lpstr>Role of the Pilot</vt:lpstr>
      <vt:lpstr>Role of the Pilot</vt:lpstr>
      <vt:lpstr>PowerPoint Presentation</vt:lpstr>
      <vt:lpstr>Billy Bishop</vt:lpstr>
      <vt:lpstr>Role of the Pilot</vt:lpstr>
      <vt:lpstr>Zeppelin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War at Sea</dc:title>
  <dc:creator>Kerri Martin</dc:creator>
  <cp:lastModifiedBy>Kerri Martin</cp:lastModifiedBy>
  <cp:revision>23</cp:revision>
  <dcterms:created xsi:type="dcterms:W3CDTF">2017-01-19T00:26:39Z</dcterms:created>
  <dcterms:modified xsi:type="dcterms:W3CDTF">2017-01-25T00:44:10Z</dcterms:modified>
</cp:coreProperties>
</file>