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45"/>
  </p:notesMasterIdLst>
  <p:sldIdLst>
    <p:sldId id="256" r:id="rId2"/>
    <p:sldId id="258" r:id="rId3"/>
    <p:sldId id="263" r:id="rId4"/>
    <p:sldId id="262" r:id="rId5"/>
    <p:sldId id="272" r:id="rId6"/>
    <p:sldId id="273" r:id="rId7"/>
    <p:sldId id="274" r:id="rId8"/>
    <p:sldId id="275" r:id="rId9"/>
    <p:sldId id="276" r:id="rId10"/>
    <p:sldId id="277" r:id="rId11"/>
    <p:sldId id="278" r:id="rId12"/>
    <p:sldId id="279" r:id="rId13"/>
    <p:sldId id="280" r:id="rId14"/>
    <p:sldId id="261" r:id="rId15"/>
    <p:sldId id="264" r:id="rId16"/>
    <p:sldId id="265" r:id="rId17"/>
    <p:sldId id="266" r:id="rId18"/>
    <p:sldId id="267" r:id="rId19"/>
    <p:sldId id="269" r:id="rId20"/>
    <p:sldId id="268" r:id="rId21"/>
    <p:sldId id="270" r:id="rId22"/>
    <p:sldId id="259" r:id="rId23"/>
    <p:sldId id="294" r:id="rId24"/>
    <p:sldId id="292" r:id="rId25"/>
    <p:sldId id="284" r:id="rId26"/>
    <p:sldId id="291" r:id="rId27"/>
    <p:sldId id="285" r:id="rId28"/>
    <p:sldId id="290" r:id="rId29"/>
    <p:sldId id="286" r:id="rId30"/>
    <p:sldId id="293" r:id="rId31"/>
    <p:sldId id="287" r:id="rId32"/>
    <p:sldId id="288" r:id="rId33"/>
    <p:sldId id="281" r:id="rId34"/>
    <p:sldId id="289" r:id="rId35"/>
    <p:sldId id="282" r:id="rId36"/>
    <p:sldId id="260" r:id="rId37"/>
    <p:sldId id="295" r:id="rId38"/>
    <p:sldId id="271" r:id="rId39"/>
    <p:sldId id="257" r:id="rId40"/>
    <p:sldId id="296" r:id="rId41"/>
    <p:sldId id="299" r:id="rId42"/>
    <p:sldId id="297" r:id="rId43"/>
    <p:sldId id="30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F16EE5-DFFE-4121-A2AC-1104A21C1C88}">
          <p14:sldIdLst>
            <p14:sldId id="256"/>
          </p14:sldIdLst>
        </p14:section>
        <p14:section name="Air" id="{C3DD6245-9E52-44A2-BA4D-B0ED8B3F99D0}">
          <p14:sldIdLst>
            <p14:sldId id="258"/>
            <p14:sldId id="263"/>
            <p14:sldId id="262"/>
            <p14:sldId id="272"/>
            <p14:sldId id="273"/>
            <p14:sldId id="274"/>
            <p14:sldId id="275"/>
            <p14:sldId id="276"/>
            <p14:sldId id="277"/>
            <p14:sldId id="278"/>
            <p14:sldId id="279"/>
            <p14:sldId id="280"/>
            <p14:sldId id="261"/>
            <p14:sldId id="264"/>
            <p14:sldId id="265"/>
            <p14:sldId id="266"/>
            <p14:sldId id="267"/>
            <p14:sldId id="269"/>
            <p14:sldId id="268"/>
            <p14:sldId id="270"/>
          </p14:sldIdLst>
        </p14:section>
        <p14:section name="Land" id="{35A8D930-DBA6-4201-ABD4-8BB0468FCA8F}">
          <p14:sldIdLst>
            <p14:sldId id="259"/>
            <p14:sldId id="294"/>
            <p14:sldId id="292"/>
            <p14:sldId id="284"/>
            <p14:sldId id="291"/>
            <p14:sldId id="285"/>
            <p14:sldId id="290"/>
            <p14:sldId id="286"/>
            <p14:sldId id="293"/>
            <p14:sldId id="287"/>
            <p14:sldId id="288"/>
            <p14:sldId id="281"/>
            <p14:sldId id="289"/>
            <p14:sldId id="282"/>
          </p14:sldIdLst>
        </p14:section>
        <p14:section name="Sea" id="{4C0BDF82-9E6A-4756-B565-92F5E90701DD}">
          <p14:sldIdLst>
            <p14:sldId id="260"/>
            <p14:sldId id="295"/>
            <p14:sldId id="271"/>
            <p14:sldId id="257"/>
            <p14:sldId id="296"/>
            <p14:sldId id="299"/>
            <p14:sldId id="297"/>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60"/>
  </p:normalViewPr>
  <p:slideViewPr>
    <p:cSldViewPr snapToGrid="0">
      <p:cViewPr varScale="1">
        <p:scale>
          <a:sx n="68" d="100"/>
          <a:sy n="68"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35281-28B6-49A0-A035-3C7D2DFE28DA}" type="datetimeFigureOut">
              <a:rPr lang="en-CA" smtClean="0"/>
              <a:t>2017-03-11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EBC57-B39D-45B8-8B15-07039CE45D8C}" type="slidenum">
              <a:rPr lang="en-CA" smtClean="0"/>
              <a:t>‹#›</a:t>
            </a:fld>
            <a:endParaRPr lang="en-CA"/>
          </a:p>
        </p:txBody>
      </p:sp>
    </p:spTree>
    <p:extLst>
      <p:ext uri="{BB962C8B-B14F-4D97-AF65-F5344CB8AC3E}">
        <p14:creationId xmlns:p14="http://schemas.microsoft.com/office/powerpoint/2010/main" val="3122772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Operations_research"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Research for tank casualties in Normandy from 6 June to 10 July 1944 conducted by the British No. 2 </a:t>
            </a:r>
            <a:r>
              <a:rPr lang="en-CA" sz="1200" b="0" i="0" u="none" strike="noStrike" kern="1200" dirty="0">
                <a:solidFill>
                  <a:schemeClr val="tx1"/>
                </a:solidFill>
                <a:effectLst/>
                <a:latin typeface="+mn-lt"/>
                <a:ea typeface="+mn-ea"/>
                <a:cs typeface="+mn-cs"/>
                <a:hlinkClick r:id="rId3" tooltip="Operations research"/>
              </a:rPr>
              <a:t>Operational Research</a:t>
            </a:r>
            <a:r>
              <a:rPr lang="en-CA" sz="1200" b="0" i="0" kern="1200" dirty="0">
                <a:solidFill>
                  <a:schemeClr val="tx1"/>
                </a:solidFill>
                <a:effectLst/>
                <a:latin typeface="+mn-lt"/>
                <a:ea typeface="+mn-ea"/>
                <a:cs typeface="+mn-cs"/>
              </a:rPr>
              <a:t> concluded, that from a sample of 40 Sherman tanks, 33 tanks burned up (82%) and 7 tanks remained unburned following an average of 1.89 penetrations. In comparison, from a sample of 5 Panzer IV's, 4 tanks burned up (80%) and 1 tank remained unburned, following an average of 1.5 penetrations.</a:t>
            </a:r>
            <a:endParaRPr lang="en-CA" dirty="0"/>
          </a:p>
        </p:txBody>
      </p:sp>
      <p:sp>
        <p:nvSpPr>
          <p:cNvPr id="4" name="Slide Number Placeholder 3"/>
          <p:cNvSpPr>
            <a:spLocks noGrp="1"/>
          </p:cNvSpPr>
          <p:nvPr>
            <p:ph type="sldNum" sz="quarter" idx="10"/>
          </p:nvPr>
        </p:nvSpPr>
        <p:spPr/>
        <p:txBody>
          <a:bodyPr/>
          <a:lstStyle/>
          <a:p>
            <a:fld id="{762EBC57-B39D-45B8-8B15-07039CE45D8C}" type="slidenum">
              <a:rPr lang="en-CA" smtClean="0"/>
              <a:t>31</a:t>
            </a:fld>
            <a:endParaRPr lang="en-CA"/>
          </a:p>
        </p:txBody>
      </p:sp>
    </p:spTree>
    <p:extLst>
      <p:ext uri="{BB962C8B-B14F-4D97-AF65-F5344CB8AC3E}">
        <p14:creationId xmlns:p14="http://schemas.microsoft.com/office/powerpoint/2010/main" val="51606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3/11/2017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873" y="671622"/>
            <a:ext cx="10080000" cy="884129"/>
          </a:xfrm>
        </p:spPr>
        <p:txBody>
          <a:bodyPr>
            <a:normAutofit/>
          </a:bodyPr>
          <a:lstStyle>
            <a:lvl1pPr marL="0" indent="0">
              <a:lnSpc>
                <a:spcPct val="100000"/>
              </a:lnSpc>
              <a:buFont typeface="+mj-lt"/>
              <a:buNone/>
              <a:defRPr sz="2400" b="0">
                <a:solidFill>
                  <a:schemeClr val="tx1"/>
                </a:solidFill>
              </a:defRPr>
            </a:lvl1pPr>
          </a:lstStyle>
          <a:p>
            <a:r>
              <a:rPr lang="en-US"/>
              <a:t>Click to edit Master title style</a:t>
            </a:r>
            <a:endParaRPr lang="en-US" dirty="0"/>
          </a:p>
        </p:txBody>
      </p:sp>
      <p:sp>
        <p:nvSpPr>
          <p:cNvPr id="4" name="Picture Placeholder 3"/>
          <p:cNvSpPr>
            <a:spLocks noGrp="1"/>
          </p:cNvSpPr>
          <p:nvPr>
            <p:ph type="pic" sz="quarter" idx="10"/>
          </p:nvPr>
        </p:nvSpPr>
        <p:spPr>
          <a:xfrm>
            <a:off x="1075267" y="1555750"/>
            <a:ext cx="10079567" cy="4679950"/>
          </a:xfrm>
        </p:spPr>
        <p:txBody>
          <a:bodyPr anchor="ctr"/>
          <a:lstStyle>
            <a:lvl1pPr algn="ctr">
              <a:defRPr>
                <a:solidFill>
                  <a:schemeClr val="tx1"/>
                </a:solidFill>
              </a:defRPr>
            </a:lvl1pPr>
          </a:lstStyle>
          <a:p>
            <a:endParaRPr lang="en-US"/>
          </a:p>
        </p:txBody>
      </p:sp>
    </p:spTree>
    <p:extLst>
      <p:ext uri="{BB962C8B-B14F-4D97-AF65-F5344CB8AC3E}">
        <p14:creationId xmlns:p14="http://schemas.microsoft.com/office/powerpoint/2010/main" val="414029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3/11/2017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LU2s28-tN08&amp;feature=fvsr" TargetMode="External"/><Relationship Id="rId2" Type="http://schemas.openxmlformats.org/officeDocument/2006/relationships/hyperlink" Target="https://www.youtube.com/watch?v=2458QZmNxRY&amp;feature=PlayList&amp;p=E25E9EDBBFC8822F&amp;index=30"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Air, Land &amp; Sea</a:t>
            </a:r>
          </a:p>
        </p:txBody>
      </p:sp>
    </p:spTree>
    <p:extLst>
      <p:ext uri="{BB962C8B-B14F-4D97-AF65-F5344CB8AC3E}">
        <p14:creationId xmlns:p14="http://schemas.microsoft.com/office/powerpoint/2010/main" val="665143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G:\NILE\Digital Learning\STEM\Images\New object photography B-29\IWM_SITE_DUX_001988.jpg"/>
          <p:cNvPicPr>
            <a:picLocks noGrp="1" noChangeAspect="1" noChangeArrowheads="1"/>
          </p:cNvPicPr>
          <p:nvPr>
            <p:ph type="pic" sz="quarter" idx="10"/>
          </p:nvPr>
        </p:nvPicPr>
        <p:blipFill>
          <a:blip r:embed="rId2" cstate="email">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p:nvPr/>
        </p:nvSpPr>
        <p:spPr>
          <a:xfrm>
            <a:off x="2328888" y="1549712"/>
            <a:ext cx="3927751" cy="4687200"/>
          </a:xfrm>
          <a:custGeom>
            <a:avLst/>
            <a:gdLst>
              <a:gd name="connsiteX0" fmla="*/ 0 w 4896584"/>
              <a:gd name="connsiteY0" fmla="*/ 0 h 3516369"/>
              <a:gd name="connsiteX1" fmla="*/ 4896584 w 4896584"/>
              <a:gd name="connsiteY1" fmla="*/ 0 h 3516369"/>
              <a:gd name="connsiteX2" fmla="*/ 4896584 w 4896584"/>
              <a:gd name="connsiteY2" fmla="*/ 3516369 h 3516369"/>
              <a:gd name="connsiteX3" fmla="*/ 0 w 4896584"/>
              <a:gd name="connsiteY3" fmla="*/ 3516369 h 3516369"/>
              <a:gd name="connsiteX4" fmla="*/ 0 w 4896584"/>
              <a:gd name="connsiteY4" fmla="*/ 0 h 3516369"/>
              <a:gd name="connsiteX0" fmla="*/ 0 w 4896584"/>
              <a:gd name="connsiteY0" fmla="*/ 0 h 4651833"/>
              <a:gd name="connsiteX1" fmla="*/ 4896584 w 4896584"/>
              <a:gd name="connsiteY1" fmla="*/ 0 h 4651833"/>
              <a:gd name="connsiteX2" fmla="*/ 4896584 w 4896584"/>
              <a:gd name="connsiteY2" fmla="*/ 3516369 h 4651833"/>
              <a:gd name="connsiteX3" fmla="*/ 1477107 w 4896584"/>
              <a:gd name="connsiteY3" fmla="*/ 4651833 h 4651833"/>
              <a:gd name="connsiteX4" fmla="*/ 0 w 4896584"/>
              <a:gd name="connsiteY4" fmla="*/ 0 h 4651833"/>
              <a:gd name="connsiteX0" fmla="*/ 2401557 w 7298141"/>
              <a:gd name="connsiteY0" fmla="*/ 0 h 4681978"/>
              <a:gd name="connsiteX1" fmla="*/ 7298141 w 7298141"/>
              <a:gd name="connsiteY1" fmla="*/ 0 h 4681978"/>
              <a:gd name="connsiteX2" fmla="*/ 7298141 w 7298141"/>
              <a:gd name="connsiteY2" fmla="*/ 3516369 h 4681978"/>
              <a:gd name="connsiteX3" fmla="*/ 0 w 7298141"/>
              <a:gd name="connsiteY3" fmla="*/ 4681978 h 4681978"/>
              <a:gd name="connsiteX4" fmla="*/ 2401557 w 7298141"/>
              <a:gd name="connsiteY4" fmla="*/ 0 h 4681978"/>
              <a:gd name="connsiteX0" fmla="*/ 0 w 7308188"/>
              <a:gd name="connsiteY0" fmla="*/ 0 h 4692026"/>
              <a:gd name="connsiteX1" fmla="*/ 7308188 w 7308188"/>
              <a:gd name="connsiteY1" fmla="*/ 10048 h 4692026"/>
              <a:gd name="connsiteX2" fmla="*/ 7308188 w 7308188"/>
              <a:gd name="connsiteY2" fmla="*/ 3526417 h 4692026"/>
              <a:gd name="connsiteX3" fmla="*/ 10047 w 7308188"/>
              <a:gd name="connsiteY3" fmla="*/ 4692026 h 4692026"/>
              <a:gd name="connsiteX4" fmla="*/ 0 w 7308188"/>
              <a:gd name="connsiteY4" fmla="*/ 0 h 4692026"/>
              <a:gd name="connsiteX0" fmla="*/ 0 w 7308188"/>
              <a:gd name="connsiteY0" fmla="*/ 0 h 4692026"/>
              <a:gd name="connsiteX1" fmla="*/ 7308188 w 7308188"/>
              <a:gd name="connsiteY1" fmla="*/ 10048 h 4692026"/>
              <a:gd name="connsiteX2" fmla="*/ 5097550 w 7308188"/>
              <a:gd name="connsiteY2" fmla="*/ 4681977 h 4692026"/>
              <a:gd name="connsiteX3" fmla="*/ 10047 w 7308188"/>
              <a:gd name="connsiteY3" fmla="*/ 4692026 h 4692026"/>
              <a:gd name="connsiteX4" fmla="*/ 0 w 7308188"/>
              <a:gd name="connsiteY4" fmla="*/ 0 h 4692026"/>
              <a:gd name="connsiteX0" fmla="*/ 0 w 5097550"/>
              <a:gd name="connsiteY0" fmla="*/ 0 h 4692026"/>
              <a:gd name="connsiteX1" fmla="*/ 3349137 w 5097550"/>
              <a:gd name="connsiteY1" fmla="*/ 0 h 4692026"/>
              <a:gd name="connsiteX2" fmla="*/ 5097550 w 5097550"/>
              <a:gd name="connsiteY2" fmla="*/ 4681977 h 4692026"/>
              <a:gd name="connsiteX3" fmla="*/ 10047 w 5097550"/>
              <a:gd name="connsiteY3" fmla="*/ 4692026 h 4692026"/>
              <a:gd name="connsiteX4" fmla="*/ 0 w 5097550"/>
              <a:gd name="connsiteY4" fmla="*/ 0 h 4692026"/>
              <a:gd name="connsiteX0" fmla="*/ 0 w 5097550"/>
              <a:gd name="connsiteY0" fmla="*/ 0 h 4692026"/>
              <a:gd name="connsiteX1" fmla="*/ 4883647 w 5097550"/>
              <a:gd name="connsiteY1" fmla="*/ 0 h 4692026"/>
              <a:gd name="connsiteX2" fmla="*/ 5097550 w 5097550"/>
              <a:gd name="connsiteY2" fmla="*/ 4681977 h 4692026"/>
              <a:gd name="connsiteX3" fmla="*/ 10047 w 5097550"/>
              <a:gd name="connsiteY3" fmla="*/ 4692026 h 4692026"/>
              <a:gd name="connsiteX4" fmla="*/ 0 w 5097550"/>
              <a:gd name="connsiteY4" fmla="*/ 0 h 4692026"/>
              <a:gd name="connsiteX0" fmla="*/ 0 w 4883647"/>
              <a:gd name="connsiteY0" fmla="*/ 0 h 4692487"/>
              <a:gd name="connsiteX1" fmla="*/ 4883647 w 4883647"/>
              <a:gd name="connsiteY1" fmla="*/ 0 h 4692487"/>
              <a:gd name="connsiteX2" fmla="*/ 2575067 w 4883647"/>
              <a:gd name="connsiteY2" fmla="*/ 4692487 h 4692487"/>
              <a:gd name="connsiteX3" fmla="*/ 10047 w 4883647"/>
              <a:gd name="connsiteY3" fmla="*/ 4692026 h 4692487"/>
              <a:gd name="connsiteX4" fmla="*/ 0 w 4883647"/>
              <a:gd name="connsiteY4" fmla="*/ 0 h 469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3647" h="4692487">
                <a:moveTo>
                  <a:pt x="0" y="0"/>
                </a:moveTo>
                <a:lnTo>
                  <a:pt x="4883647" y="0"/>
                </a:lnTo>
                <a:lnTo>
                  <a:pt x="2575067" y="4692487"/>
                </a:lnTo>
                <a:lnTo>
                  <a:pt x="10047" y="4692026"/>
                </a:lnTo>
                <a:lnTo>
                  <a:pt x="0" y="0"/>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60000" tIns="360000" rIns="1368000" bIns="360000" rtlCol="0" anchor="t" anchorCtr="0"/>
          <a:lstStyle/>
          <a:p>
            <a:r>
              <a:rPr lang="en-GB" dirty="0"/>
              <a:t>Using guns at higher altitudes</a:t>
            </a:r>
          </a:p>
          <a:p>
            <a:endParaRPr lang="en-GB" sz="1300" dirty="0"/>
          </a:p>
          <a:p>
            <a:r>
              <a:rPr lang="en-GB" sz="1300" dirty="0"/>
              <a:t>Traditional manned turrets were not suitable for the high altitude, so a system of remote–control guns was introduced. Four turrets, each with two machine guns, were controlled from sighting stations inside the pressurised crew compartments, reducing the need for airtight areas on board.</a:t>
            </a:r>
          </a:p>
          <a:p>
            <a:r>
              <a:rPr lang="en-GB" sz="900" dirty="0">
                <a:cs typeface="Arial" charset="0"/>
                <a:sym typeface="Arial" charset="0"/>
              </a:rPr>
              <a:t>© IWM (IWM_SITE_DUX_001988)</a:t>
            </a:r>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353734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NILE\Digital Learning\STEM\Illustrations\Final\04.jpg"/>
          <p:cNvPicPr>
            <a:picLocks noGrp="1" noChangeAspect="1" noChangeArrowheads="1"/>
          </p:cNvPicPr>
          <p:nvPr>
            <p:ph type="pic" sz="quarter" idx="10"/>
          </p:nvPr>
        </p:nvPicPr>
        <p:blipFill rotWithShape="1">
          <a:blip r:embed="rId2" cstate="email">
            <a:extLst>
              <a:ext uri="{28A0092B-C50C-407E-A947-70E740481C1C}">
                <a14:useLocalDpi xmlns:a14="http://schemas.microsoft.com/office/drawing/2010/main" val="0"/>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p:nvPr/>
        </p:nvSpPr>
        <p:spPr>
          <a:xfrm>
            <a:off x="2328888" y="1549712"/>
            <a:ext cx="7585951" cy="1230558"/>
          </a:xfrm>
          <a:custGeom>
            <a:avLst/>
            <a:gdLst>
              <a:gd name="connsiteX0" fmla="*/ 0 w 4896584"/>
              <a:gd name="connsiteY0" fmla="*/ 0 h 3516369"/>
              <a:gd name="connsiteX1" fmla="*/ 4896584 w 4896584"/>
              <a:gd name="connsiteY1" fmla="*/ 0 h 3516369"/>
              <a:gd name="connsiteX2" fmla="*/ 4896584 w 4896584"/>
              <a:gd name="connsiteY2" fmla="*/ 3516369 h 3516369"/>
              <a:gd name="connsiteX3" fmla="*/ 0 w 4896584"/>
              <a:gd name="connsiteY3" fmla="*/ 3516369 h 3516369"/>
              <a:gd name="connsiteX4" fmla="*/ 0 w 4896584"/>
              <a:gd name="connsiteY4" fmla="*/ 0 h 3516369"/>
              <a:gd name="connsiteX0" fmla="*/ 0 w 4896584"/>
              <a:gd name="connsiteY0" fmla="*/ 0 h 4651833"/>
              <a:gd name="connsiteX1" fmla="*/ 4896584 w 4896584"/>
              <a:gd name="connsiteY1" fmla="*/ 0 h 4651833"/>
              <a:gd name="connsiteX2" fmla="*/ 4896584 w 4896584"/>
              <a:gd name="connsiteY2" fmla="*/ 3516369 h 4651833"/>
              <a:gd name="connsiteX3" fmla="*/ 1477107 w 4896584"/>
              <a:gd name="connsiteY3" fmla="*/ 4651833 h 4651833"/>
              <a:gd name="connsiteX4" fmla="*/ 0 w 4896584"/>
              <a:gd name="connsiteY4" fmla="*/ 0 h 4651833"/>
              <a:gd name="connsiteX0" fmla="*/ 2401557 w 7298141"/>
              <a:gd name="connsiteY0" fmla="*/ 0 h 4681978"/>
              <a:gd name="connsiteX1" fmla="*/ 7298141 w 7298141"/>
              <a:gd name="connsiteY1" fmla="*/ 0 h 4681978"/>
              <a:gd name="connsiteX2" fmla="*/ 7298141 w 7298141"/>
              <a:gd name="connsiteY2" fmla="*/ 3516369 h 4681978"/>
              <a:gd name="connsiteX3" fmla="*/ 0 w 7298141"/>
              <a:gd name="connsiteY3" fmla="*/ 4681978 h 4681978"/>
              <a:gd name="connsiteX4" fmla="*/ 2401557 w 7298141"/>
              <a:gd name="connsiteY4" fmla="*/ 0 h 4681978"/>
              <a:gd name="connsiteX0" fmla="*/ 0 w 7308188"/>
              <a:gd name="connsiteY0" fmla="*/ 0 h 4692026"/>
              <a:gd name="connsiteX1" fmla="*/ 7308188 w 7308188"/>
              <a:gd name="connsiteY1" fmla="*/ 10048 h 4692026"/>
              <a:gd name="connsiteX2" fmla="*/ 7308188 w 7308188"/>
              <a:gd name="connsiteY2" fmla="*/ 3526417 h 4692026"/>
              <a:gd name="connsiteX3" fmla="*/ 10047 w 7308188"/>
              <a:gd name="connsiteY3" fmla="*/ 4692026 h 4692026"/>
              <a:gd name="connsiteX4" fmla="*/ 0 w 7308188"/>
              <a:gd name="connsiteY4" fmla="*/ 0 h 4692026"/>
              <a:gd name="connsiteX0" fmla="*/ 0 w 7308188"/>
              <a:gd name="connsiteY0" fmla="*/ 0 h 4692026"/>
              <a:gd name="connsiteX1" fmla="*/ 7308188 w 7308188"/>
              <a:gd name="connsiteY1" fmla="*/ 10048 h 4692026"/>
              <a:gd name="connsiteX2" fmla="*/ 5097550 w 7308188"/>
              <a:gd name="connsiteY2" fmla="*/ 4681977 h 4692026"/>
              <a:gd name="connsiteX3" fmla="*/ 10047 w 7308188"/>
              <a:gd name="connsiteY3" fmla="*/ 4692026 h 4692026"/>
              <a:gd name="connsiteX4" fmla="*/ 0 w 7308188"/>
              <a:gd name="connsiteY4" fmla="*/ 0 h 4692026"/>
              <a:gd name="connsiteX0" fmla="*/ 0 w 5097550"/>
              <a:gd name="connsiteY0" fmla="*/ 0 h 4692026"/>
              <a:gd name="connsiteX1" fmla="*/ 3349137 w 5097550"/>
              <a:gd name="connsiteY1" fmla="*/ 0 h 4692026"/>
              <a:gd name="connsiteX2" fmla="*/ 5097550 w 5097550"/>
              <a:gd name="connsiteY2" fmla="*/ 4681977 h 4692026"/>
              <a:gd name="connsiteX3" fmla="*/ 10047 w 5097550"/>
              <a:gd name="connsiteY3" fmla="*/ 4692026 h 4692026"/>
              <a:gd name="connsiteX4" fmla="*/ 0 w 5097550"/>
              <a:gd name="connsiteY4" fmla="*/ 0 h 4692026"/>
              <a:gd name="connsiteX0" fmla="*/ 0 w 5097550"/>
              <a:gd name="connsiteY0" fmla="*/ 0 h 4692026"/>
              <a:gd name="connsiteX1" fmla="*/ 4883647 w 5097550"/>
              <a:gd name="connsiteY1" fmla="*/ 0 h 4692026"/>
              <a:gd name="connsiteX2" fmla="*/ 5097550 w 5097550"/>
              <a:gd name="connsiteY2" fmla="*/ 4681977 h 4692026"/>
              <a:gd name="connsiteX3" fmla="*/ 10047 w 5097550"/>
              <a:gd name="connsiteY3" fmla="*/ 4692026 h 4692026"/>
              <a:gd name="connsiteX4" fmla="*/ 0 w 5097550"/>
              <a:gd name="connsiteY4" fmla="*/ 0 h 4692026"/>
              <a:gd name="connsiteX0" fmla="*/ 0 w 4883647"/>
              <a:gd name="connsiteY0" fmla="*/ 0 h 4692487"/>
              <a:gd name="connsiteX1" fmla="*/ 4883647 w 4883647"/>
              <a:gd name="connsiteY1" fmla="*/ 0 h 4692487"/>
              <a:gd name="connsiteX2" fmla="*/ 2575067 w 4883647"/>
              <a:gd name="connsiteY2" fmla="*/ 4692487 h 4692487"/>
              <a:gd name="connsiteX3" fmla="*/ 10047 w 4883647"/>
              <a:gd name="connsiteY3" fmla="*/ 4692026 h 4692487"/>
              <a:gd name="connsiteX4" fmla="*/ 0 w 4883647"/>
              <a:gd name="connsiteY4" fmla="*/ 0 h 4692487"/>
              <a:gd name="connsiteX0" fmla="*/ 0 w 4883647"/>
              <a:gd name="connsiteY0" fmla="*/ 0 h 4692026"/>
              <a:gd name="connsiteX1" fmla="*/ 4883647 w 4883647"/>
              <a:gd name="connsiteY1" fmla="*/ 0 h 4692026"/>
              <a:gd name="connsiteX2" fmla="*/ 4372891 w 4883647"/>
              <a:gd name="connsiteY2" fmla="*/ 4640684 h 4692026"/>
              <a:gd name="connsiteX3" fmla="*/ 10047 w 4883647"/>
              <a:gd name="connsiteY3" fmla="*/ 4692026 h 4692026"/>
              <a:gd name="connsiteX4" fmla="*/ 0 w 4883647"/>
              <a:gd name="connsiteY4" fmla="*/ 0 h 469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3647" h="4692026">
                <a:moveTo>
                  <a:pt x="0" y="0"/>
                </a:moveTo>
                <a:lnTo>
                  <a:pt x="4883647" y="0"/>
                </a:lnTo>
                <a:lnTo>
                  <a:pt x="4372891" y="4640684"/>
                </a:lnTo>
                <a:lnTo>
                  <a:pt x="10047" y="4692026"/>
                </a:lnTo>
                <a:lnTo>
                  <a:pt x="0" y="0"/>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252000" tIns="108000" rIns="684000" bIns="360000" rtlCol="0" anchor="t" anchorCtr="0"/>
          <a:lstStyle/>
          <a:p>
            <a:r>
              <a:rPr lang="en-GB" dirty="0"/>
              <a:t>Wings designed for take-off with more weight</a:t>
            </a:r>
          </a:p>
          <a:p>
            <a:br>
              <a:rPr lang="en-GB" sz="1300" dirty="0"/>
            </a:br>
            <a:r>
              <a:rPr lang="en-GB" sz="1300" dirty="0"/>
              <a:t>The B-29 was nearly three times as heavy as the B-17 on take-off. To help take-off, the wings were fitted with special Fowler-type flaps, to increase both lift and wing area during take-off and landing.</a:t>
            </a:r>
          </a:p>
        </p:txBody>
      </p:sp>
      <p:sp>
        <p:nvSpPr>
          <p:cNvPr id="9" name="TextBox 8">
            <a:hlinkClick r:id="rId3" action="ppaction://hlinksldjump" highlightClick="1"/>
          </p:cNvPr>
          <p:cNvSpPr txBox="1"/>
          <p:nvPr/>
        </p:nvSpPr>
        <p:spPr>
          <a:xfrm>
            <a:off x="8372774" y="1678787"/>
            <a:ext cx="851338" cy="288147"/>
          </a:xfrm>
          <a:prstGeom prst="rect">
            <a:avLst/>
          </a:prstGeom>
          <a:solidFill>
            <a:schemeClr val="accent4">
              <a:alpha val="25000"/>
            </a:schemeClr>
          </a:solidFill>
        </p:spPr>
        <p:txBody>
          <a:bodyPr wrap="square" lIns="36000" tIns="36000" rIns="36000" bIns="36000" rtlCol="0" anchor="ctr">
            <a:spAutoFit/>
          </a:bodyPr>
          <a:lstStyle/>
          <a:p>
            <a:pPr algn="ctr"/>
            <a:r>
              <a:rPr lang="en-US" sz="1400" b="1" dirty="0">
                <a:solidFill>
                  <a:schemeClr val="bg1"/>
                </a:solidFill>
              </a:rPr>
              <a:t>x close</a:t>
            </a:r>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103020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2940" y="1360168"/>
            <a:ext cx="4754880" cy="4023360"/>
          </a:xfrm>
        </p:spPr>
        <p:txBody>
          <a:bodyPr>
            <a:normAutofit/>
          </a:bodyPr>
          <a:lstStyle/>
          <a:p>
            <a:r>
              <a:rPr lang="en-GB" sz="2800" dirty="0"/>
              <a:t>Due to the narrower wing and increased weight, the B-29 needed a longer runway to help generate the lift needed for take-off. </a:t>
            </a:r>
          </a:p>
          <a:p>
            <a:r>
              <a:rPr lang="en-US" sz="2800" dirty="0"/>
              <a:t>Fowler Flaps increased the wing area to create the extra lift required</a:t>
            </a:r>
            <a:r>
              <a:rPr lang="en-GB" sz="2800" dirty="0"/>
              <a:t>.</a:t>
            </a:r>
            <a:endParaRPr lang="en-CA" sz="2400" dirty="0"/>
          </a:p>
        </p:txBody>
      </p:sp>
      <p:pic>
        <p:nvPicPr>
          <p:cNvPr id="5" name="Picture 3" descr="G:\NILE\Digital Learning\STEM\Images\High Res images\FRE_011926.jp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l="11355" r="11355"/>
          <a:stretch>
            <a:fillRect/>
          </a:stretch>
        </p:blipFill>
        <p:spPr bwMode="auto">
          <a:xfrm>
            <a:off x="5673090" y="868678"/>
            <a:ext cx="6096643" cy="500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0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Legacy</a:t>
            </a:r>
          </a:p>
        </p:txBody>
      </p:sp>
      <p:sp>
        <p:nvSpPr>
          <p:cNvPr id="4" name="Content Placeholder 3"/>
          <p:cNvSpPr>
            <a:spLocks noGrp="1"/>
          </p:cNvSpPr>
          <p:nvPr>
            <p:ph sz="half" idx="1"/>
          </p:nvPr>
        </p:nvSpPr>
        <p:spPr/>
        <p:txBody>
          <a:bodyPr>
            <a:normAutofit fontScale="92500"/>
          </a:bodyPr>
          <a:lstStyle/>
          <a:p>
            <a:r>
              <a:rPr lang="en-GB" sz="2800" dirty="0"/>
              <a:t>The B-29 was the only aircraft capable of dropping an atomic bomb from such a height and be able to get away safely. </a:t>
            </a:r>
          </a:p>
          <a:p>
            <a:r>
              <a:rPr lang="en-GB" sz="2800" dirty="0"/>
              <a:t>Two B-29s carried the atomic bombs which were dropped on Hiroshima and Nagasaki in August 1945, killing thousands and leaving long lasting effects of radiation. </a:t>
            </a:r>
          </a:p>
          <a:p>
            <a:pPr marL="45720" indent="0">
              <a:buNone/>
            </a:pPr>
            <a:endParaRPr lang="en-CA" dirty="0"/>
          </a:p>
        </p:txBody>
      </p:sp>
      <p:pic>
        <p:nvPicPr>
          <p:cNvPr id="6" name="Picture 2" descr="G:\NILE\Digital Learning\STEM\Images\High Res images\MH_029436.jp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t="10134" b="10134"/>
          <a:stretch>
            <a:fillRect/>
          </a:stretch>
        </p:blipFill>
        <p:spPr bwMode="auto">
          <a:xfrm>
            <a:off x="6930390" y="1287780"/>
            <a:ext cx="4754563" cy="390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00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 in the Air: What has Changed?</a:t>
            </a:r>
            <a:br>
              <a:rPr lang="en-CA" dirty="0"/>
            </a:br>
            <a:r>
              <a:rPr lang="en-CA" b="1" dirty="0">
                <a:solidFill>
                  <a:schemeClr val="accent2"/>
                </a:solidFill>
              </a:rPr>
              <a:t>Bombsights</a:t>
            </a:r>
          </a:p>
        </p:txBody>
      </p:sp>
      <p:sp>
        <p:nvSpPr>
          <p:cNvPr id="3" name="Content Placeholder 2"/>
          <p:cNvSpPr>
            <a:spLocks noGrp="1"/>
          </p:cNvSpPr>
          <p:nvPr>
            <p:ph idx="1"/>
          </p:nvPr>
        </p:nvSpPr>
        <p:spPr>
          <a:xfrm>
            <a:off x="417784" y="1965960"/>
            <a:ext cx="6343650" cy="4472940"/>
          </a:xfrm>
        </p:spPr>
        <p:txBody>
          <a:bodyPr>
            <a:normAutofit/>
          </a:bodyPr>
          <a:lstStyle/>
          <a:p>
            <a:r>
              <a:rPr lang="en-CA" dirty="0"/>
              <a:t>Although the use of aircraft in combat wasn’t a new concept in World War II, the development of the bombsight helped to make them a strategic weapon.</a:t>
            </a:r>
          </a:p>
          <a:p>
            <a:r>
              <a:rPr lang="en-CA" dirty="0"/>
              <a:t>Bombsight technology allowed for more accurate bombing runs and precision targeting of military and industrial locations. </a:t>
            </a:r>
          </a:p>
          <a:p>
            <a:r>
              <a:rPr lang="en-CA" dirty="0"/>
              <a:t>By factoring in altitude, air speed, and ground speed, World War II bombsights allowed bombers to fly at higher altitudes during their bombing missions which provided safety to the bombers and their crews from anti-aircraft guns and defending fighter aircraft. </a:t>
            </a:r>
          </a:p>
        </p:txBody>
      </p:sp>
      <p:pic>
        <p:nvPicPr>
          <p:cNvPr id="4" name="Picture 3"/>
          <p:cNvPicPr>
            <a:picLocks noChangeAspect="1"/>
          </p:cNvPicPr>
          <p:nvPr/>
        </p:nvPicPr>
        <p:blipFill>
          <a:blip r:embed="rId2"/>
          <a:stretch>
            <a:fillRect/>
          </a:stretch>
        </p:blipFill>
        <p:spPr>
          <a:xfrm>
            <a:off x="6993485" y="1965960"/>
            <a:ext cx="4750251" cy="3832575"/>
          </a:xfrm>
          <a:prstGeom prst="rect">
            <a:avLst/>
          </a:prstGeom>
        </p:spPr>
      </p:pic>
    </p:spTree>
    <p:extLst>
      <p:ext uri="{BB962C8B-B14F-4D97-AF65-F5344CB8AC3E}">
        <p14:creationId xmlns:p14="http://schemas.microsoft.com/office/powerpoint/2010/main" val="32330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53551"/>
            <a:ext cx="5829299" cy="4942449"/>
          </a:xfrm>
        </p:spPr>
        <p:txBody>
          <a:bodyPr>
            <a:normAutofit/>
          </a:bodyPr>
          <a:lstStyle/>
          <a:p>
            <a:r>
              <a:rPr lang="en-CA" dirty="0"/>
              <a:t>When a bomb is dropped from an airplane it does not fall straight down but actually moves forward as it falls. This is caused by the horizontal movement of the plane in flight .</a:t>
            </a:r>
          </a:p>
          <a:p>
            <a:r>
              <a:rPr lang="en-CA" dirty="0"/>
              <a:t>A falling bomb is also affected by the air resistance created by falling through the air, which causes the bomb to always be behind the plane when it strikes the target.</a:t>
            </a:r>
          </a:p>
          <a:p>
            <a:r>
              <a:rPr lang="en-CA" dirty="0"/>
              <a:t>The aircraft must be flying in a vertical plane passing through the target at the time of bomb release and also flying on an even keel. Bombing during World War II was virtually always done when flying either up or down wind.</a:t>
            </a:r>
          </a:p>
        </p:txBody>
      </p:sp>
      <p:pic>
        <p:nvPicPr>
          <p:cNvPr id="4" name="Picture 3"/>
          <p:cNvPicPr>
            <a:picLocks noChangeAspect="1"/>
          </p:cNvPicPr>
          <p:nvPr/>
        </p:nvPicPr>
        <p:blipFill>
          <a:blip r:embed="rId2"/>
          <a:stretch>
            <a:fillRect/>
          </a:stretch>
        </p:blipFill>
        <p:spPr>
          <a:xfrm>
            <a:off x="7206980" y="2405564"/>
            <a:ext cx="4510361" cy="3099886"/>
          </a:xfrm>
          <a:prstGeom prst="rect">
            <a:avLst/>
          </a:prstGeom>
        </p:spPr>
      </p:pic>
    </p:spTree>
    <p:extLst>
      <p:ext uri="{BB962C8B-B14F-4D97-AF65-F5344CB8AC3E}">
        <p14:creationId xmlns:p14="http://schemas.microsoft.com/office/powerpoint/2010/main" val="282052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47700"/>
          </a:xfrm>
        </p:spPr>
        <p:txBody>
          <a:bodyPr>
            <a:normAutofit fontScale="90000"/>
          </a:bodyPr>
          <a:lstStyle/>
          <a:p>
            <a:r>
              <a:rPr lang="en-CA" dirty="0"/>
              <a:t>Pre-WWII Bombing</a:t>
            </a:r>
          </a:p>
        </p:txBody>
      </p:sp>
      <p:sp>
        <p:nvSpPr>
          <p:cNvPr id="3" name="Content Placeholder 2"/>
          <p:cNvSpPr>
            <a:spLocks noGrp="1"/>
          </p:cNvSpPr>
          <p:nvPr>
            <p:ph idx="1"/>
          </p:nvPr>
        </p:nvSpPr>
        <p:spPr>
          <a:xfrm>
            <a:off x="952500" y="1473080"/>
            <a:ext cx="9872871" cy="1695450"/>
          </a:xfrm>
        </p:spPr>
        <p:txBody>
          <a:bodyPr>
            <a:normAutofit/>
          </a:bodyPr>
          <a:lstStyle/>
          <a:p>
            <a:r>
              <a:rPr lang="en-CA" dirty="0"/>
              <a:t>Before the invention of mechanical bombsights, bombing was done manually with the bombardier physically dropping a bomb with his hands.</a:t>
            </a:r>
          </a:p>
          <a:p>
            <a:r>
              <a:rPr lang="en-CA" dirty="0"/>
              <a:t>This type of bombing was obviously very indiscriminate and produced more of a psychological effect on the enemy than a physical one.</a:t>
            </a:r>
          </a:p>
        </p:txBody>
      </p:sp>
      <p:pic>
        <p:nvPicPr>
          <p:cNvPr id="4" name="Picture 3"/>
          <p:cNvPicPr>
            <a:picLocks noChangeAspect="1"/>
          </p:cNvPicPr>
          <p:nvPr/>
        </p:nvPicPr>
        <p:blipFill>
          <a:blip r:embed="rId2"/>
          <a:stretch>
            <a:fillRect/>
          </a:stretch>
        </p:blipFill>
        <p:spPr>
          <a:xfrm>
            <a:off x="6561709" y="3574294"/>
            <a:ext cx="4097781" cy="2741203"/>
          </a:xfrm>
          <a:prstGeom prst="rect">
            <a:avLst/>
          </a:prstGeom>
        </p:spPr>
      </p:pic>
      <p:pic>
        <p:nvPicPr>
          <p:cNvPr id="5" name="Picture 4"/>
          <p:cNvPicPr>
            <a:picLocks noChangeAspect="1"/>
          </p:cNvPicPr>
          <p:nvPr/>
        </p:nvPicPr>
        <p:blipFill>
          <a:blip r:embed="rId3"/>
          <a:stretch>
            <a:fillRect/>
          </a:stretch>
        </p:blipFill>
        <p:spPr>
          <a:xfrm>
            <a:off x="1941962" y="3384310"/>
            <a:ext cx="2212076" cy="3121172"/>
          </a:xfrm>
          <a:prstGeom prst="rect">
            <a:avLst/>
          </a:prstGeom>
        </p:spPr>
      </p:pic>
    </p:spTree>
    <p:extLst>
      <p:ext uri="{BB962C8B-B14F-4D97-AF65-F5344CB8AC3E}">
        <p14:creationId xmlns:p14="http://schemas.microsoft.com/office/powerpoint/2010/main" val="191418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885" y="1943100"/>
            <a:ext cx="6553200" cy="4038600"/>
          </a:xfrm>
        </p:spPr>
        <p:txBody>
          <a:bodyPr>
            <a:normAutofit/>
          </a:bodyPr>
          <a:lstStyle/>
          <a:p>
            <a:r>
              <a:rPr lang="en-CA" dirty="0"/>
              <a:t>Accurate high altitude bombing was relatively impossible before the development of bombsights. </a:t>
            </a:r>
          </a:p>
          <a:p>
            <a:r>
              <a:rPr lang="en-CA" dirty="0"/>
              <a:t>To bomb accurately, planes had to fly at lower altitudes, placing themselves within the range of anti-aircraft guns. </a:t>
            </a:r>
          </a:p>
          <a:p>
            <a:r>
              <a:rPr lang="en-CA" dirty="0"/>
              <a:t>Britain overcame this issue by flying their bombing runs at night. This created another issue though, indiscriminate bombing.</a:t>
            </a:r>
          </a:p>
        </p:txBody>
      </p:sp>
      <p:pic>
        <p:nvPicPr>
          <p:cNvPr id="4" name="Picture 3"/>
          <p:cNvPicPr>
            <a:picLocks noChangeAspect="1"/>
          </p:cNvPicPr>
          <p:nvPr/>
        </p:nvPicPr>
        <p:blipFill>
          <a:blip r:embed="rId2"/>
          <a:stretch>
            <a:fillRect/>
          </a:stretch>
        </p:blipFill>
        <p:spPr>
          <a:xfrm>
            <a:off x="6792085" y="2217159"/>
            <a:ext cx="4856401" cy="2964441"/>
          </a:xfrm>
          <a:prstGeom prst="rect">
            <a:avLst/>
          </a:prstGeom>
        </p:spPr>
      </p:pic>
    </p:spTree>
    <p:extLst>
      <p:ext uri="{BB962C8B-B14F-4D97-AF65-F5344CB8AC3E}">
        <p14:creationId xmlns:p14="http://schemas.microsoft.com/office/powerpoint/2010/main" val="37397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436949" y="1333500"/>
            <a:ext cx="4496947" cy="3600450"/>
          </a:xfrm>
          <a:prstGeom prst="rect">
            <a:avLst/>
          </a:prstGeom>
        </p:spPr>
      </p:pic>
      <p:sp>
        <p:nvSpPr>
          <p:cNvPr id="4" name="Content Placeholder 3"/>
          <p:cNvSpPr>
            <a:spLocks noGrp="1"/>
          </p:cNvSpPr>
          <p:nvPr>
            <p:ph sz="half" idx="2"/>
          </p:nvPr>
        </p:nvSpPr>
        <p:spPr>
          <a:xfrm>
            <a:off x="4933950" y="530978"/>
            <a:ext cx="6610350" cy="5526922"/>
          </a:xfrm>
        </p:spPr>
        <p:txBody>
          <a:bodyPr>
            <a:normAutofit/>
          </a:bodyPr>
          <a:lstStyle/>
          <a:p>
            <a:pPr marL="45720" indent="0">
              <a:buNone/>
            </a:pPr>
            <a:r>
              <a:rPr lang="en-CA" sz="2400" dirty="0"/>
              <a:t>It can be argued over whether the military commands even cared about precision bombing as a strategy to win the war!</a:t>
            </a:r>
          </a:p>
          <a:p>
            <a:r>
              <a:rPr lang="en-CA" sz="2400" dirty="0"/>
              <a:t>Prime Minister Winston Churchill ordered in 1940 </a:t>
            </a:r>
          </a:p>
          <a:p>
            <a:pPr marL="274320" lvl="1" indent="0">
              <a:buNone/>
            </a:pPr>
            <a:r>
              <a:rPr lang="en-CA" sz="2400" dirty="0"/>
              <a:t>“an absolutely devastating, exterminating attack by very heavy bombers upon the Nazi homeland.”</a:t>
            </a:r>
          </a:p>
          <a:p>
            <a:r>
              <a:rPr lang="en-CA" sz="2400" dirty="0"/>
              <a:t>Air Vice Marshall Harris added to this by stating  </a:t>
            </a:r>
          </a:p>
          <a:p>
            <a:pPr marL="274320" lvl="1" indent="0">
              <a:buNone/>
            </a:pPr>
            <a:r>
              <a:rPr lang="en-CA" sz="2400" dirty="0"/>
              <a:t>“We shall destroy Germany’s will to fight…render 25 million Germans homeless, kill 900,000…”.</a:t>
            </a:r>
          </a:p>
          <a:p>
            <a:r>
              <a:rPr lang="en-CA" sz="2400" dirty="0"/>
              <a:t>Adolph Hitler stated that same year </a:t>
            </a:r>
          </a:p>
          <a:p>
            <a:pPr marL="274320" lvl="1" indent="0">
              <a:buNone/>
            </a:pPr>
            <a:r>
              <a:rPr lang="en-CA" sz="2400" dirty="0"/>
              <a:t>“We will raze their cities to the ground….”</a:t>
            </a:r>
          </a:p>
        </p:txBody>
      </p:sp>
    </p:spTree>
    <p:extLst>
      <p:ext uri="{BB962C8B-B14F-4D97-AF65-F5344CB8AC3E}">
        <p14:creationId xmlns:p14="http://schemas.microsoft.com/office/powerpoint/2010/main" val="283953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85800"/>
            <a:ext cx="10477500" cy="5410200"/>
          </a:xfrm>
        </p:spPr>
        <p:txBody>
          <a:bodyPr>
            <a:normAutofit/>
          </a:bodyPr>
          <a:lstStyle/>
          <a:p>
            <a:r>
              <a:rPr lang="en-CA" sz="2800" dirty="0"/>
              <a:t>When Canada declared war on September 10, 1939, Canada had:</a:t>
            </a:r>
          </a:p>
          <a:p>
            <a:pPr lvl="1"/>
            <a:r>
              <a:rPr lang="en-CA" sz="2600" dirty="0"/>
              <a:t>210 Aircrafts, only 36 which were modern</a:t>
            </a:r>
          </a:p>
          <a:p>
            <a:pPr lvl="1"/>
            <a:r>
              <a:rPr lang="fr-FR" sz="2600" dirty="0"/>
              <a:t>5 000 permanent Air Force personnel</a:t>
            </a:r>
          </a:p>
          <a:p>
            <a:r>
              <a:rPr lang="en-CA" sz="2800" dirty="0"/>
              <a:t> By 1945, Canada’s Air Force grew to:</a:t>
            </a:r>
          </a:p>
          <a:p>
            <a:pPr lvl="2"/>
            <a:r>
              <a:rPr lang="en-CA" sz="2600" dirty="0"/>
              <a:t> The 4th largest air force in the world</a:t>
            </a:r>
          </a:p>
          <a:p>
            <a:pPr lvl="2"/>
            <a:r>
              <a:rPr lang="en-CA" sz="2600" dirty="0"/>
              <a:t>164 000 personnel (16 000 women)</a:t>
            </a:r>
          </a:p>
          <a:p>
            <a:r>
              <a:rPr lang="en-CA" sz="2800" dirty="0"/>
              <a:t>Participated in raids over Nazi-occupied Europe</a:t>
            </a:r>
          </a:p>
          <a:p>
            <a:pPr lvl="2"/>
            <a:r>
              <a:rPr lang="en-CA" sz="2600" b="1" dirty="0"/>
              <a:t>saturation bombing</a:t>
            </a:r>
            <a:r>
              <a:rPr lang="en-CA" sz="2600" dirty="0"/>
              <a:t>: using a very large number of bombs on one target</a:t>
            </a:r>
          </a:p>
          <a:p>
            <a:pPr lvl="1"/>
            <a:r>
              <a:rPr lang="en-CA" sz="2800" dirty="0"/>
              <a:t>Main target: Industrialized cities with giant Krupp armaments factories</a:t>
            </a:r>
          </a:p>
        </p:txBody>
      </p:sp>
    </p:spTree>
    <p:extLst>
      <p:ext uri="{BB962C8B-B14F-4D97-AF65-F5344CB8AC3E}">
        <p14:creationId xmlns:p14="http://schemas.microsoft.com/office/powerpoint/2010/main" val="85655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 in the Air: What has Changed?</a:t>
            </a:r>
            <a:br>
              <a:rPr lang="en-CA" dirty="0"/>
            </a:br>
            <a:r>
              <a:rPr lang="en-CA" b="1" dirty="0">
                <a:solidFill>
                  <a:schemeClr val="accent2"/>
                </a:solidFill>
              </a:rPr>
              <a:t>Radar</a:t>
            </a:r>
          </a:p>
        </p:txBody>
      </p:sp>
      <p:sp>
        <p:nvSpPr>
          <p:cNvPr id="3" name="Content Placeholder 2"/>
          <p:cNvSpPr>
            <a:spLocks noGrp="1"/>
          </p:cNvSpPr>
          <p:nvPr>
            <p:ph idx="1"/>
          </p:nvPr>
        </p:nvSpPr>
        <p:spPr/>
        <p:txBody>
          <a:bodyPr/>
          <a:lstStyle/>
          <a:p>
            <a:r>
              <a:rPr lang="en-CA" dirty="0"/>
              <a:t>Radar was a technology that allowed land bases to detect incoming aircraft and direct their anti-air defenses in the direction of the incoming aircraft. </a:t>
            </a:r>
          </a:p>
          <a:p>
            <a:r>
              <a:rPr lang="en-CA" dirty="0"/>
              <a:t>Radar was also used in an offensive strategy by giving aircraft the ability to attack targets at night and during inclement weather.</a:t>
            </a:r>
          </a:p>
        </p:txBody>
      </p:sp>
      <p:pic>
        <p:nvPicPr>
          <p:cNvPr id="4" name="Picture 3"/>
          <p:cNvPicPr>
            <a:picLocks noChangeAspect="1"/>
          </p:cNvPicPr>
          <p:nvPr/>
        </p:nvPicPr>
        <p:blipFill>
          <a:blip r:embed="rId2"/>
          <a:stretch>
            <a:fillRect/>
          </a:stretch>
        </p:blipFill>
        <p:spPr>
          <a:xfrm>
            <a:off x="8515350" y="3404360"/>
            <a:ext cx="2957561" cy="2783080"/>
          </a:xfrm>
          <a:prstGeom prst="rect">
            <a:avLst/>
          </a:prstGeom>
        </p:spPr>
      </p:pic>
      <p:pic>
        <p:nvPicPr>
          <p:cNvPr id="5" name="Picture 4"/>
          <p:cNvPicPr>
            <a:picLocks noChangeAspect="1"/>
          </p:cNvPicPr>
          <p:nvPr/>
        </p:nvPicPr>
        <p:blipFill>
          <a:blip r:embed="rId3"/>
          <a:stretch>
            <a:fillRect/>
          </a:stretch>
        </p:blipFill>
        <p:spPr>
          <a:xfrm>
            <a:off x="1605955" y="3905250"/>
            <a:ext cx="5783184" cy="2282190"/>
          </a:xfrm>
          <a:prstGeom prst="rect">
            <a:avLst/>
          </a:prstGeom>
        </p:spPr>
      </p:pic>
    </p:spTree>
    <p:extLst>
      <p:ext uri="{BB962C8B-B14F-4D97-AF65-F5344CB8AC3E}">
        <p14:creationId xmlns:p14="http://schemas.microsoft.com/office/powerpoint/2010/main" val="200271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524" y="1516475"/>
            <a:ext cx="9966960" cy="2926080"/>
          </a:xfrm>
        </p:spPr>
        <p:txBody>
          <a:bodyPr/>
          <a:lstStyle/>
          <a:p>
            <a:r>
              <a:rPr lang="en-CA" sz="3600" cap="none" dirty="0"/>
              <a:t>“I realized in that moment just how lucky a fighter pilot is. He has none of the personalized feelings of the soldier, handed a rifle and bayonet and told to</a:t>
            </a:r>
            <a:br>
              <a:rPr lang="en-CA" sz="3600" cap="none" dirty="0"/>
            </a:br>
            <a:r>
              <a:rPr lang="en-CA" sz="3600" cap="none" dirty="0"/>
              <a:t>charge… the fighter pilots emotions are those of the duelist- cool, precise, impersonal.” </a:t>
            </a:r>
            <a:br>
              <a:rPr lang="en-CA" sz="2800" cap="none" dirty="0"/>
            </a:br>
            <a:r>
              <a:rPr lang="en-CA" sz="2800" cap="none" dirty="0"/>
              <a:t>Richard Hillary, RAF</a:t>
            </a:r>
          </a:p>
        </p:txBody>
      </p:sp>
    </p:spTree>
    <p:extLst>
      <p:ext uri="{BB962C8B-B14F-4D97-AF65-F5344CB8AC3E}">
        <p14:creationId xmlns:p14="http://schemas.microsoft.com/office/powerpoint/2010/main" val="2098266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28650"/>
            <a:ext cx="9872871" cy="5467350"/>
          </a:xfrm>
        </p:spPr>
        <p:txBody>
          <a:bodyPr>
            <a:normAutofit/>
          </a:bodyPr>
          <a:lstStyle/>
          <a:p>
            <a:r>
              <a:rPr lang="en-CA" sz="2800" dirty="0"/>
              <a:t>The life expectancy of fighter pilots was measured in weeks, the typical airman had less than 4 to 1 odds of surviving the war unscathed</a:t>
            </a:r>
          </a:p>
          <a:p>
            <a:r>
              <a:rPr lang="en-CA" sz="2800" dirty="0"/>
              <a:t>For every Canadian who flew, 15 more were needed to service aircrafts on the ground</a:t>
            </a:r>
          </a:p>
          <a:p>
            <a:pPr marL="45720" indent="0">
              <a:buNone/>
            </a:pPr>
            <a:endParaRPr lang="en-CA" sz="2800" dirty="0"/>
          </a:p>
          <a:p>
            <a:pPr marL="45720" indent="0">
              <a:buNone/>
            </a:pPr>
            <a:endParaRPr lang="en-CA" sz="2800" dirty="0"/>
          </a:p>
          <a:p>
            <a:pPr marL="45720" indent="0" algn="ctr">
              <a:buNone/>
            </a:pPr>
            <a:r>
              <a:rPr lang="en-CA" sz="3200" i="1" dirty="0"/>
              <a:t>What would you argue are the Pros and Cons of joining the RCAF over the Army or the Navy?</a:t>
            </a:r>
            <a:endParaRPr lang="en-CA" sz="3200" dirty="0"/>
          </a:p>
        </p:txBody>
      </p:sp>
    </p:spTree>
    <p:extLst>
      <p:ext uri="{BB962C8B-B14F-4D97-AF65-F5344CB8AC3E}">
        <p14:creationId xmlns:p14="http://schemas.microsoft.com/office/powerpoint/2010/main" val="11155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7" y="609600"/>
            <a:ext cx="11449879" cy="1356360"/>
          </a:xfrm>
        </p:spPr>
        <p:txBody>
          <a:bodyPr>
            <a:normAutofit/>
          </a:bodyPr>
          <a:lstStyle/>
          <a:p>
            <a:r>
              <a:rPr lang="en-CA" dirty="0"/>
              <a:t>War on Land: What has Changed?</a:t>
            </a:r>
            <a:br>
              <a:rPr lang="en-CA" dirty="0"/>
            </a:br>
            <a:r>
              <a:rPr lang="en-CA" b="1" dirty="0">
                <a:solidFill>
                  <a:schemeClr val="accent2"/>
                </a:solidFill>
              </a:rPr>
              <a:t>The Enigma Machine &amp; Code Breakers</a:t>
            </a:r>
          </a:p>
        </p:txBody>
      </p:sp>
      <p:sp>
        <p:nvSpPr>
          <p:cNvPr id="3" name="Content Placeholder 2"/>
          <p:cNvSpPr>
            <a:spLocks noGrp="1"/>
          </p:cNvSpPr>
          <p:nvPr>
            <p:ph idx="1"/>
          </p:nvPr>
        </p:nvSpPr>
        <p:spPr/>
        <p:txBody>
          <a:bodyPr/>
          <a:lstStyle/>
          <a:p>
            <a:r>
              <a:rPr lang="en-CA" dirty="0"/>
              <a:t>The Enigma machine was a piece of hardware invented by a German and used by Britain's codebreakers as a way of deciphering German signals traffic during World War Two. </a:t>
            </a:r>
          </a:p>
          <a:p>
            <a:r>
              <a:rPr lang="en-CA" dirty="0"/>
              <a:t>It has been claimed that as a result of the information gained through this device, hostilities between Germany and the Allied forces were curtailed by two years.</a:t>
            </a:r>
          </a:p>
          <a:p>
            <a:r>
              <a:rPr lang="en-CA" dirty="0"/>
              <a:t>Video: </a:t>
            </a:r>
            <a:r>
              <a:rPr lang="en-CA" dirty="0">
                <a:hlinkClick r:id="rId2"/>
              </a:rPr>
              <a:t>Code Breakers of Bletchley Park</a:t>
            </a:r>
            <a:endParaRPr lang="en-CA" dirty="0"/>
          </a:p>
          <a:p>
            <a:r>
              <a:rPr lang="en-CA" dirty="0"/>
              <a:t>Video: </a:t>
            </a:r>
            <a:r>
              <a:rPr lang="en-CA" dirty="0">
                <a:hlinkClick r:id="rId3"/>
              </a:rPr>
              <a:t>Enigma Code</a:t>
            </a:r>
            <a:endParaRPr lang="en-CA" dirty="0"/>
          </a:p>
        </p:txBody>
      </p:sp>
      <p:pic>
        <p:nvPicPr>
          <p:cNvPr id="7170" name="Picture 2" descr="Image result for enigma machine in 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725" y="3783184"/>
            <a:ext cx="4048125"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6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7" y="609600"/>
            <a:ext cx="11449879" cy="1356360"/>
          </a:xfrm>
        </p:spPr>
        <p:txBody>
          <a:bodyPr>
            <a:normAutofit fontScale="90000"/>
          </a:bodyPr>
          <a:lstStyle/>
          <a:p>
            <a:r>
              <a:rPr lang="en-CA" dirty="0"/>
              <a:t>War on Land: What has Changed?</a:t>
            </a:r>
            <a:br>
              <a:rPr lang="en-CA" dirty="0"/>
            </a:br>
            <a:r>
              <a:rPr lang="en-CA" b="1" dirty="0">
                <a:solidFill>
                  <a:schemeClr val="accent2"/>
                </a:solidFill>
              </a:rPr>
              <a:t>Semi-Automatic Weapons: The M-1 Garand Rifle</a:t>
            </a:r>
          </a:p>
        </p:txBody>
      </p:sp>
      <p:sp>
        <p:nvSpPr>
          <p:cNvPr id="3" name="Content Placeholder 2"/>
          <p:cNvSpPr>
            <a:spLocks noGrp="1"/>
          </p:cNvSpPr>
          <p:nvPr>
            <p:ph idx="1"/>
          </p:nvPr>
        </p:nvSpPr>
        <p:spPr/>
        <p:txBody>
          <a:bodyPr/>
          <a:lstStyle/>
          <a:p>
            <a:r>
              <a:rPr lang="en-CA" dirty="0"/>
              <a:t>The M-1 Garand Rifle (American) was called the “greatest battle implement ever devised” by General George Patton. Its accuracy, volume of fire, and reliability were exceptional.</a:t>
            </a:r>
          </a:p>
          <a:p>
            <a:r>
              <a:rPr lang="en-CA" dirty="0"/>
              <a:t>The Germans and Japanese tended to use bolt-action rifles, which meant that soldiers had to load  a new round of ammunition manually before they could fire the weapon again. The M-1 was semi-automatic, meaning that soldiers could fire round after round by simply squeezing the trigger.</a:t>
            </a:r>
          </a:p>
          <a:p>
            <a:pPr lvl="1"/>
            <a:r>
              <a:rPr lang="en-CA" dirty="0"/>
              <a:t>Trained soldiers could deliver 8 aimed rounds in 20 seconds!</a:t>
            </a:r>
          </a:p>
        </p:txBody>
      </p:sp>
    </p:spTree>
    <p:extLst>
      <p:ext uri="{BB962C8B-B14F-4D97-AF65-F5344CB8AC3E}">
        <p14:creationId xmlns:p14="http://schemas.microsoft.com/office/powerpoint/2010/main" val="13732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M-1 Garand Rifle ww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66750"/>
            <a:ext cx="97536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85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War on Land: What has Changed?</a:t>
            </a:r>
            <a:br>
              <a:rPr lang="en-CA" dirty="0"/>
            </a:br>
            <a:r>
              <a:rPr lang="en-CA" b="1" dirty="0">
                <a:solidFill>
                  <a:schemeClr val="accent2"/>
                </a:solidFill>
              </a:rPr>
              <a:t>Semi-Automatic Weapons: The 88mm Gun</a:t>
            </a:r>
          </a:p>
        </p:txBody>
      </p:sp>
      <p:sp>
        <p:nvSpPr>
          <p:cNvPr id="3" name="Content Placeholder 2"/>
          <p:cNvSpPr>
            <a:spLocks noGrp="1"/>
          </p:cNvSpPr>
          <p:nvPr>
            <p:ph idx="1"/>
          </p:nvPr>
        </p:nvSpPr>
        <p:spPr/>
        <p:txBody>
          <a:bodyPr/>
          <a:lstStyle/>
          <a:p>
            <a:r>
              <a:rPr lang="en-CA" dirty="0"/>
              <a:t>The most famous artillery piece of war was the German 88mm gun, also known as the 88.</a:t>
            </a:r>
          </a:p>
          <a:p>
            <a:r>
              <a:rPr lang="en-CA" dirty="0"/>
              <a:t>Originally designed as an anti-aircraft gun, the 88 was quite effective in that role.</a:t>
            </a:r>
          </a:p>
          <a:p>
            <a:pPr lvl="1"/>
            <a:r>
              <a:rPr lang="en-CA" dirty="0"/>
              <a:t>In 1941, the British lost more than 40 tanks to the 88s used as anti-tank guns.</a:t>
            </a:r>
          </a:p>
          <a:p>
            <a:r>
              <a:rPr lang="en-CA" dirty="0"/>
              <a:t>Although British, Soviet, and American weapon designers tried to match the capabilities of the 88 they never could. </a:t>
            </a:r>
          </a:p>
          <a:p>
            <a:r>
              <a:rPr lang="en-CA" dirty="0"/>
              <a:t>The 88 ruled the armoured battlefield of World War II.</a:t>
            </a:r>
          </a:p>
        </p:txBody>
      </p:sp>
    </p:spTree>
    <p:extLst>
      <p:ext uri="{BB962C8B-B14F-4D97-AF65-F5344CB8AC3E}">
        <p14:creationId xmlns:p14="http://schemas.microsoft.com/office/powerpoint/2010/main" val="354768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e 88mm G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76" y="423242"/>
            <a:ext cx="6210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88mm 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357" y="3218789"/>
            <a:ext cx="5115338" cy="33729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he 88mm Gun d'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842" y="3644166"/>
            <a:ext cx="3349487" cy="294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6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01040"/>
            <a:ext cx="9875520" cy="1356360"/>
          </a:xfrm>
        </p:spPr>
        <p:txBody>
          <a:bodyPr>
            <a:normAutofit/>
          </a:bodyPr>
          <a:lstStyle/>
          <a:p>
            <a:r>
              <a:rPr lang="en-CA" dirty="0"/>
              <a:t>War on Land: What has Changed?</a:t>
            </a:r>
            <a:br>
              <a:rPr lang="en-CA" dirty="0"/>
            </a:br>
            <a:r>
              <a:rPr lang="en-CA" b="1" dirty="0">
                <a:solidFill>
                  <a:schemeClr val="accent2"/>
                </a:solidFill>
              </a:rPr>
              <a:t>Tanks: The German Tiger Tank</a:t>
            </a:r>
          </a:p>
        </p:txBody>
      </p:sp>
      <p:sp>
        <p:nvSpPr>
          <p:cNvPr id="3" name="Content Placeholder 2"/>
          <p:cNvSpPr>
            <a:spLocks noGrp="1"/>
          </p:cNvSpPr>
          <p:nvPr>
            <p:ph idx="1"/>
          </p:nvPr>
        </p:nvSpPr>
        <p:spPr>
          <a:xfrm>
            <a:off x="1143000" y="2057399"/>
            <a:ext cx="10359887" cy="4396409"/>
          </a:xfrm>
        </p:spPr>
        <p:txBody>
          <a:bodyPr>
            <a:normAutofit lnSpcReduction="10000"/>
          </a:bodyPr>
          <a:lstStyle/>
          <a:p>
            <a:r>
              <a:rPr lang="en-CA" dirty="0"/>
              <a:t>The Tiger Tank had the best combination of protection and firepower of any tank in WWII:</a:t>
            </a:r>
          </a:p>
          <a:p>
            <a:pPr lvl="1"/>
            <a:r>
              <a:rPr lang="en-CA" dirty="0"/>
              <a:t>Massive armour on the hull and on the turret</a:t>
            </a:r>
          </a:p>
          <a:p>
            <a:pPr lvl="1"/>
            <a:r>
              <a:rPr lang="en-CA" dirty="0"/>
              <a:t>An 88mm main gun</a:t>
            </a:r>
          </a:p>
          <a:p>
            <a:pPr lvl="1"/>
            <a:r>
              <a:rPr lang="en-CA" dirty="0"/>
              <a:t>Wide treads for cross-country travel</a:t>
            </a:r>
          </a:p>
          <a:p>
            <a:pPr lvl="1"/>
            <a:r>
              <a:rPr lang="en-CA" dirty="0"/>
              <a:t>The capability to cross through water up to 16 feet deep</a:t>
            </a:r>
          </a:p>
          <a:p>
            <a:pPr marL="274320" lvl="1" indent="0">
              <a:buNone/>
            </a:pPr>
            <a:endParaRPr lang="en-CA" dirty="0"/>
          </a:p>
          <a:p>
            <a:r>
              <a:rPr lang="en-CA" dirty="0"/>
              <a:t>The engine though was underpowered, and it was not as effective as expected in moving over muddy or snow-covered ground, like in Russia. </a:t>
            </a:r>
          </a:p>
          <a:p>
            <a:r>
              <a:rPr lang="en-CA" dirty="0"/>
              <a:t>It was also unsuccessful in Italy because of the hilly terrain and lack of bridges strong enough to hold it.</a:t>
            </a:r>
          </a:p>
          <a:p>
            <a:r>
              <a:rPr lang="en-CA" dirty="0"/>
              <a:t>In Normandy, and in the battlefields in France and Germany, the Tiger performed at its best.</a:t>
            </a:r>
          </a:p>
          <a:p>
            <a:pPr marL="274320" lvl="1" indent="0">
              <a:buNone/>
            </a:pPr>
            <a:endParaRPr lang="en-CA" dirty="0"/>
          </a:p>
          <a:p>
            <a:pPr marL="274320" lvl="1" indent="0">
              <a:buNone/>
            </a:pPr>
            <a:endParaRPr lang="en-CA" dirty="0"/>
          </a:p>
        </p:txBody>
      </p:sp>
    </p:spTree>
    <p:extLst>
      <p:ext uri="{BB962C8B-B14F-4D97-AF65-F5344CB8AC3E}">
        <p14:creationId xmlns:p14="http://schemas.microsoft.com/office/powerpoint/2010/main" val="353609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e German Tiger Tank ww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019175"/>
            <a:ext cx="752475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War on Land: What has Changed?</a:t>
            </a:r>
            <a:br>
              <a:rPr lang="en-CA" dirty="0"/>
            </a:br>
            <a:r>
              <a:rPr lang="en-CA" b="1" dirty="0">
                <a:solidFill>
                  <a:schemeClr val="accent2"/>
                </a:solidFill>
              </a:rPr>
              <a:t>Tanks: The Soviet T34 Tank</a:t>
            </a:r>
          </a:p>
        </p:txBody>
      </p:sp>
      <p:sp>
        <p:nvSpPr>
          <p:cNvPr id="3" name="Content Placeholder 2"/>
          <p:cNvSpPr>
            <a:spLocks noGrp="1"/>
          </p:cNvSpPr>
          <p:nvPr>
            <p:ph idx="1"/>
          </p:nvPr>
        </p:nvSpPr>
        <p:spPr/>
        <p:txBody>
          <a:bodyPr/>
          <a:lstStyle/>
          <a:p>
            <a:r>
              <a:rPr lang="en-CA" dirty="0"/>
              <a:t>The T34 was the best all-purpose fighting vehicle of the war. </a:t>
            </a:r>
          </a:p>
          <a:p>
            <a:r>
              <a:rPr lang="en-CA" dirty="0"/>
              <a:t>With its 76mm main gun, and 2 machine guns, the tank was low and wide, designed for the mud and snow of Russia.</a:t>
            </a:r>
          </a:p>
          <a:p>
            <a:r>
              <a:rPr lang="en-CA" dirty="0"/>
              <a:t>Mechanically reliable and well-armoured, the tank had a top speed of 30mph and could travel 180 miles before refueling.</a:t>
            </a:r>
          </a:p>
          <a:p>
            <a:pPr marL="45720" indent="0">
              <a:buNone/>
            </a:pPr>
            <a:endParaRPr lang="en-CA" dirty="0"/>
          </a:p>
        </p:txBody>
      </p:sp>
    </p:spTree>
    <p:extLst>
      <p:ext uri="{BB962C8B-B14F-4D97-AF65-F5344CB8AC3E}">
        <p14:creationId xmlns:p14="http://schemas.microsoft.com/office/powerpoint/2010/main" val="41835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2400" dirty="0"/>
              <a:t>Britain's use of radar allowed them to defend against German air attacks because they knew where the majority of the German air force was heading. </a:t>
            </a:r>
          </a:p>
          <a:p>
            <a:r>
              <a:rPr lang="en-CA" sz="2400" dirty="0"/>
              <a:t>Although Germany still inflicted major damage during their air raids, without the forewarning from radar, the damage that Britain experienced could have been dramatically more wide spread.</a:t>
            </a:r>
          </a:p>
        </p:txBody>
      </p:sp>
    </p:spTree>
    <p:extLst>
      <p:ext uri="{BB962C8B-B14F-4D97-AF65-F5344CB8AC3E}">
        <p14:creationId xmlns:p14="http://schemas.microsoft.com/office/powerpoint/2010/main" val="22556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he Soviet T34 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834" y="495714"/>
            <a:ext cx="8398565" cy="592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19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War on Land: What has Changed?</a:t>
            </a:r>
            <a:br>
              <a:rPr lang="en-CA" dirty="0"/>
            </a:br>
            <a:r>
              <a:rPr lang="en-CA" b="1" dirty="0">
                <a:solidFill>
                  <a:schemeClr val="accent2"/>
                </a:solidFill>
              </a:rPr>
              <a:t>Tanks: The Sherman Tank</a:t>
            </a:r>
          </a:p>
        </p:txBody>
      </p:sp>
      <p:sp>
        <p:nvSpPr>
          <p:cNvPr id="3" name="Content Placeholder 2"/>
          <p:cNvSpPr>
            <a:spLocks noGrp="1"/>
          </p:cNvSpPr>
          <p:nvPr>
            <p:ph idx="1"/>
          </p:nvPr>
        </p:nvSpPr>
        <p:spPr/>
        <p:txBody>
          <a:bodyPr/>
          <a:lstStyle/>
          <a:p>
            <a:r>
              <a:rPr lang="en-CA" dirty="0"/>
              <a:t>The Sherman tank was the most commonly used American tank in World War II. More than 50,000 </a:t>
            </a:r>
            <a:r>
              <a:rPr lang="en-CA" dirty="0" err="1"/>
              <a:t>Shermans</a:t>
            </a:r>
            <a:r>
              <a:rPr lang="en-CA" dirty="0"/>
              <a:t> were produced between 1942 and 1945. </a:t>
            </a:r>
          </a:p>
          <a:p>
            <a:r>
              <a:rPr lang="en-CA" dirty="0"/>
              <a:t>The model proved itself somewhat effective against German Mk II and Mk IV Panzers, but it was thoroughly outclassed by the Tiger, Panther and King Tiger tanks. </a:t>
            </a:r>
          </a:p>
          <a:p>
            <a:r>
              <a:rPr lang="en-CA" dirty="0"/>
              <a:t>Notorious for their flammability, </a:t>
            </a:r>
            <a:r>
              <a:rPr lang="en-CA" dirty="0" err="1"/>
              <a:t>Shermans</a:t>
            </a:r>
            <a:r>
              <a:rPr lang="en-CA" dirty="0"/>
              <a:t> were nicknamed “</a:t>
            </a:r>
            <a:r>
              <a:rPr lang="en-CA" dirty="0" err="1"/>
              <a:t>Ronsons</a:t>
            </a:r>
            <a:r>
              <a:rPr lang="en-CA" dirty="0"/>
              <a:t>” after a lighter with the slogan “lights every time.”</a:t>
            </a:r>
          </a:p>
          <a:p>
            <a:endParaRPr lang="en-CA" dirty="0"/>
          </a:p>
        </p:txBody>
      </p:sp>
    </p:spTree>
    <p:extLst>
      <p:ext uri="{BB962C8B-B14F-4D97-AF65-F5344CB8AC3E}">
        <p14:creationId xmlns:p14="http://schemas.microsoft.com/office/powerpoint/2010/main" val="92158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e sherman Tank ww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414" y="326333"/>
            <a:ext cx="4920773" cy="30132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he sherman Tank ww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09" y="2900569"/>
            <a:ext cx="6510106" cy="357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805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 on Land: What has Changed?</a:t>
            </a:r>
            <a:br>
              <a:rPr lang="en-CA" dirty="0"/>
            </a:br>
            <a:r>
              <a:rPr lang="en-CA" b="1" dirty="0">
                <a:solidFill>
                  <a:schemeClr val="accent2"/>
                </a:solidFill>
              </a:rPr>
              <a:t>The Atomic Bomb</a:t>
            </a:r>
          </a:p>
        </p:txBody>
      </p:sp>
      <p:sp>
        <p:nvSpPr>
          <p:cNvPr id="3" name="Content Placeholder 2"/>
          <p:cNvSpPr>
            <a:spLocks noGrp="1"/>
          </p:cNvSpPr>
          <p:nvPr>
            <p:ph idx="1"/>
          </p:nvPr>
        </p:nvSpPr>
        <p:spPr/>
        <p:txBody>
          <a:bodyPr/>
          <a:lstStyle/>
          <a:p>
            <a:r>
              <a:rPr lang="en-CA" dirty="0"/>
              <a:t>Begun as a scientific theory of trying to split atoms to produce energy in the 1930s, Albert Einstein tried to enlist President Roosevelt’s help to get funding to conduct experiments to test if a weapon could be made using such a concept.</a:t>
            </a:r>
          </a:p>
          <a:p>
            <a:r>
              <a:rPr lang="en-CA" dirty="0"/>
              <a:t>By 1941, Roosevelt began to listen…</a:t>
            </a:r>
          </a:p>
          <a:p>
            <a:r>
              <a:rPr lang="en-CA" dirty="0"/>
              <a:t>In 1945, the concept became reality.</a:t>
            </a:r>
          </a:p>
          <a:p>
            <a:r>
              <a:rPr lang="en-CA" dirty="0"/>
              <a:t>By purposefully creating a rapid chain reaction of sub-atomic particles, these substances could explode and release energy in unimaginable amounts.</a:t>
            </a:r>
          </a:p>
          <a:p>
            <a:r>
              <a:rPr lang="en-CA" dirty="0"/>
              <a:t>A weapon of enormous power, the atomic bomb ended WWII in a  way that no other weapon could have.</a:t>
            </a:r>
          </a:p>
        </p:txBody>
      </p:sp>
    </p:spTree>
    <p:extLst>
      <p:ext uri="{BB962C8B-B14F-4D97-AF65-F5344CB8AC3E}">
        <p14:creationId xmlns:p14="http://schemas.microsoft.com/office/powerpoint/2010/main" val="256272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atomic bo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763" y="461562"/>
            <a:ext cx="8258933" cy="596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96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When the mystery of the atom was unlocked, the world had to deal with the consequences, both good and bad. </a:t>
            </a:r>
          </a:p>
          <a:p>
            <a:r>
              <a:rPr lang="en-CA" dirty="0"/>
              <a:t>Knowledge of the atom’s power, and advancing technology, created many benefits of humankind in energy and medicine, but it also led to vast arsenals of nuclear weapons that contained the power to destroy the world.</a:t>
            </a:r>
          </a:p>
          <a:p>
            <a:r>
              <a:rPr lang="en-CA" dirty="0"/>
              <a:t>Today, we still debate the role of atomic power, and we are still threatened by those who would use it to threaten the peace of the world.</a:t>
            </a:r>
          </a:p>
        </p:txBody>
      </p:sp>
    </p:spTree>
    <p:extLst>
      <p:ext uri="{BB962C8B-B14F-4D97-AF65-F5344CB8AC3E}">
        <p14:creationId xmlns:p14="http://schemas.microsoft.com/office/powerpoint/2010/main" val="31258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 in the Sea: What has Changed?</a:t>
            </a:r>
            <a:br>
              <a:rPr lang="en-CA" dirty="0"/>
            </a:br>
            <a:r>
              <a:rPr lang="en-CA" b="1" dirty="0">
                <a:solidFill>
                  <a:schemeClr val="accent2"/>
                </a:solidFill>
              </a:rPr>
              <a:t>The Merchant Marine</a:t>
            </a:r>
          </a:p>
        </p:txBody>
      </p:sp>
      <p:sp>
        <p:nvSpPr>
          <p:cNvPr id="3" name="Content Placeholder 2"/>
          <p:cNvSpPr>
            <a:spLocks noGrp="1"/>
          </p:cNvSpPr>
          <p:nvPr>
            <p:ph idx="1"/>
          </p:nvPr>
        </p:nvSpPr>
        <p:spPr>
          <a:xfrm>
            <a:off x="576775" y="2057400"/>
            <a:ext cx="11071273" cy="4526280"/>
          </a:xfrm>
        </p:spPr>
        <p:txBody>
          <a:bodyPr>
            <a:normAutofit/>
          </a:bodyPr>
          <a:lstStyle/>
          <a:p>
            <a:r>
              <a:rPr lang="en-CA" dirty="0"/>
              <a:t>Wartime was often a time of great danger, but the danger was not faced only by those in military uniform. </a:t>
            </a:r>
          </a:p>
          <a:p>
            <a:r>
              <a:rPr lang="en-CA" dirty="0"/>
              <a:t>Those who served in the Merchant Navy, a fleet of transport ships that carried desperately needed equipment, fuel, goods and personnel to Europe and around the world, had to do their vital job knowing that their ships were prime targets for enemy action.</a:t>
            </a:r>
          </a:p>
          <a:p>
            <a:r>
              <a:rPr lang="en-CA" dirty="0"/>
              <a:t>From the very beginning of the war, German submarines tried to cut supply routes across the Atlantic, threatening the transportation of vital goods and personnel to Britain. </a:t>
            </a:r>
          </a:p>
          <a:p>
            <a:r>
              <a:rPr lang="en-CA" dirty="0"/>
              <a:t>Along with the RCN and the RCAF, the Merchant Navy played a key role in the six-year campaign to clear the Atlantic of U-boats. </a:t>
            </a:r>
          </a:p>
          <a:p>
            <a:pPr lvl="1"/>
            <a:r>
              <a:rPr lang="en-CA" dirty="0"/>
              <a:t>It was far from easy - they faced fierce attacks by German submarines and hazardous, life-threatening weather conditions in the North Atlantic - but they put themselves in harms way in the quest for peace and freedom in the world.</a:t>
            </a:r>
          </a:p>
        </p:txBody>
      </p:sp>
    </p:spTree>
    <p:extLst>
      <p:ext uri="{BB962C8B-B14F-4D97-AF65-F5344CB8AC3E}">
        <p14:creationId xmlns:p14="http://schemas.microsoft.com/office/powerpoint/2010/main" val="197975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anada merchant marine ww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023" y="445404"/>
            <a:ext cx="9298965" cy="608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886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 in the Sea: What has Changed?</a:t>
            </a:r>
            <a:br>
              <a:rPr lang="en-CA" dirty="0"/>
            </a:br>
            <a:r>
              <a:rPr lang="en-CA" b="1" dirty="0">
                <a:solidFill>
                  <a:schemeClr val="accent2"/>
                </a:solidFill>
              </a:rPr>
              <a:t>The Corvette</a:t>
            </a:r>
          </a:p>
        </p:txBody>
      </p:sp>
      <p:sp>
        <p:nvSpPr>
          <p:cNvPr id="3" name="Content Placeholder 2"/>
          <p:cNvSpPr>
            <a:spLocks noGrp="1"/>
          </p:cNvSpPr>
          <p:nvPr>
            <p:ph idx="1"/>
          </p:nvPr>
        </p:nvSpPr>
        <p:spPr/>
        <p:txBody>
          <a:bodyPr/>
          <a:lstStyle/>
          <a:p>
            <a:r>
              <a:rPr lang="en-CA" sz="2400" dirty="0"/>
              <a:t>A small ship, was an easily and cheaply built patrol and convoy escort vessel.</a:t>
            </a:r>
          </a:p>
          <a:p>
            <a:r>
              <a:rPr lang="en-CA" sz="2400" dirty="0"/>
              <a:t>62.5m long and 10 m wide</a:t>
            </a:r>
          </a:p>
          <a:p>
            <a:r>
              <a:rPr lang="en-CA" sz="2400" dirty="0"/>
              <a:t>Could maintain roughly the same speed as a surfaced U-Boat.</a:t>
            </a:r>
          </a:p>
          <a:p>
            <a:endParaRPr lang="en-CA" dirty="0"/>
          </a:p>
        </p:txBody>
      </p:sp>
    </p:spTree>
    <p:extLst>
      <p:ext uri="{BB962C8B-B14F-4D97-AF65-F5344CB8AC3E}">
        <p14:creationId xmlns:p14="http://schemas.microsoft.com/office/powerpoint/2010/main" val="312295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2346" y="392966"/>
            <a:ext cx="8553173" cy="6051264"/>
          </a:xfrm>
          <a:prstGeom prst="rect">
            <a:avLst/>
          </a:prstGeom>
        </p:spPr>
      </p:pic>
    </p:spTree>
    <p:extLst>
      <p:ext uri="{BB962C8B-B14F-4D97-AF65-F5344CB8AC3E}">
        <p14:creationId xmlns:p14="http://schemas.microsoft.com/office/powerpoint/2010/main" val="3224538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use of radar almost prevented the attack on Pearl Harbor in 1941</a:t>
            </a:r>
          </a:p>
        </p:txBody>
      </p:sp>
      <p:sp>
        <p:nvSpPr>
          <p:cNvPr id="3" name="Content Placeholder 2"/>
          <p:cNvSpPr>
            <a:spLocks noGrp="1"/>
          </p:cNvSpPr>
          <p:nvPr>
            <p:ph idx="1"/>
          </p:nvPr>
        </p:nvSpPr>
        <p:spPr>
          <a:xfrm>
            <a:off x="628650" y="2057400"/>
            <a:ext cx="10387221" cy="4248150"/>
          </a:xfrm>
        </p:spPr>
        <p:txBody>
          <a:bodyPr>
            <a:normAutofit/>
          </a:bodyPr>
          <a:lstStyle/>
          <a:p>
            <a:r>
              <a:rPr lang="en-CA" dirty="0"/>
              <a:t>The attack on Pearl Harbor in 1941 could have been avoided because of the active use of radar. On the morning of December 7th, almost an hour before the first Japanese plane attacked, a mobile radar stationed on the north side of Oahu detected the approach of the Japanese aircraft.</a:t>
            </a:r>
          </a:p>
          <a:p>
            <a:r>
              <a:rPr lang="en-CA" dirty="0"/>
              <a:t>The operators reported the sighting to their superiors but their report was dismissed because the operators were thought to be inexperienced.</a:t>
            </a:r>
          </a:p>
          <a:p>
            <a:r>
              <a:rPr lang="en-CA" dirty="0"/>
              <a:t>Had the reports made by the radar operators been acted upon the Japanese attack on Pearl Harbor could have been completely averted. The history of World War II as we know it would have been entirely different…</a:t>
            </a:r>
          </a:p>
        </p:txBody>
      </p:sp>
    </p:spTree>
    <p:extLst>
      <p:ext uri="{BB962C8B-B14F-4D97-AF65-F5344CB8AC3E}">
        <p14:creationId xmlns:p14="http://schemas.microsoft.com/office/powerpoint/2010/main" val="28394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 in the Sea: What has Changed?</a:t>
            </a:r>
            <a:br>
              <a:rPr lang="en-CA" dirty="0"/>
            </a:br>
            <a:r>
              <a:rPr lang="en-CA" b="1" dirty="0">
                <a:solidFill>
                  <a:schemeClr val="accent2"/>
                </a:solidFill>
              </a:rPr>
              <a:t>Aircraft Carriers</a:t>
            </a:r>
          </a:p>
        </p:txBody>
      </p:sp>
      <p:sp>
        <p:nvSpPr>
          <p:cNvPr id="3" name="Content Placeholder 2"/>
          <p:cNvSpPr>
            <a:spLocks noGrp="1"/>
          </p:cNvSpPr>
          <p:nvPr>
            <p:ph idx="1"/>
          </p:nvPr>
        </p:nvSpPr>
        <p:spPr/>
        <p:txBody>
          <a:bodyPr/>
          <a:lstStyle/>
          <a:p>
            <a:r>
              <a:rPr lang="en-CA" dirty="0"/>
              <a:t>Many of World War II’s greatest battles were fought at sea, making naval technologies crucial to all sides. </a:t>
            </a:r>
          </a:p>
          <a:p>
            <a:pPr lvl="1"/>
            <a:r>
              <a:rPr lang="en-CA" dirty="0"/>
              <a:t>Many kinds of ships, such as battleships, submarines, and aircraft carriers, had been used in previous wars, but the global nature of World War II made naval battles especially important. </a:t>
            </a:r>
          </a:p>
          <a:p>
            <a:r>
              <a:rPr lang="en-CA" dirty="0"/>
              <a:t>An aircraft carrier is a ship whose primary purpose is to bring airplanes closer to distant battle areas. </a:t>
            </a:r>
          </a:p>
          <a:p>
            <a:pPr lvl="1"/>
            <a:r>
              <a:rPr lang="en-CA" dirty="0"/>
              <a:t>Since most World War II aircraft had a range of just a few hundred miles, it was necessary to bring the aircraft to the battlefront, and using a ship to do so made a lot of sense in the Pacific where much of the fighting took place on islands and coastal areas.</a:t>
            </a:r>
          </a:p>
        </p:txBody>
      </p:sp>
    </p:spTree>
    <p:extLst>
      <p:ext uri="{BB962C8B-B14F-4D97-AF65-F5344CB8AC3E}">
        <p14:creationId xmlns:p14="http://schemas.microsoft.com/office/powerpoint/2010/main" val="77553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aircraft carriers ww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58" y="374552"/>
            <a:ext cx="5577840" cy="418338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aircraft carriers ww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716" y="1798320"/>
            <a:ext cx="573405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17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 in the Sea: What has Changed?</a:t>
            </a:r>
            <a:br>
              <a:rPr lang="en-CA" dirty="0"/>
            </a:br>
            <a:r>
              <a:rPr lang="en-CA" b="1" dirty="0">
                <a:solidFill>
                  <a:schemeClr val="accent2"/>
                </a:solidFill>
              </a:rPr>
              <a:t>U-Boats</a:t>
            </a:r>
          </a:p>
        </p:txBody>
      </p:sp>
      <p:sp>
        <p:nvSpPr>
          <p:cNvPr id="3" name="Content Placeholder 2"/>
          <p:cNvSpPr>
            <a:spLocks noGrp="1"/>
          </p:cNvSpPr>
          <p:nvPr>
            <p:ph idx="1"/>
          </p:nvPr>
        </p:nvSpPr>
        <p:spPr/>
        <p:txBody>
          <a:bodyPr/>
          <a:lstStyle/>
          <a:p>
            <a:r>
              <a:rPr lang="en-CA" dirty="0"/>
              <a:t>German U-Boats were a fearsome adversary of the Allies. Hunting in </a:t>
            </a:r>
            <a:r>
              <a:rPr lang="en-CA" dirty="0" err="1"/>
              <a:t>wolfpacks</a:t>
            </a:r>
            <a:r>
              <a:rPr lang="en-CA" dirty="0"/>
              <a:t>, these subs stalked Allied convoys, picking off the most vulnerable targets and pursuing the ships until they made port.</a:t>
            </a:r>
          </a:p>
          <a:p>
            <a:r>
              <a:rPr lang="en-CA" dirty="0"/>
              <a:t>The airplane became the U-boat’s greatest enemy. The Allies eventually build aircraft capable of flying longer distances and with better technology, such as radar, to help them protect the ships.</a:t>
            </a:r>
          </a:p>
          <a:p>
            <a:r>
              <a:rPr lang="en-CA" dirty="0"/>
              <a:t>As soon as a sub raised its periscope or fired a torpedo, it could almost always expect an air attack.</a:t>
            </a:r>
          </a:p>
          <a:p>
            <a:r>
              <a:rPr lang="en-CA" dirty="0"/>
              <a:t>The Germans would end up losing nearly 700 U-boats (80% of their fleet)</a:t>
            </a:r>
          </a:p>
        </p:txBody>
      </p:sp>
    </p:spTree>
    <p:extLst>
      <p:ext uri="{BB962C8B-B14F-4D97-AF65-F5344CB8AC3E}">
        <p14:creationId xmlns:p14="http://schemas.microsoft.com/office/powerpoint/2010/main" val="276726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uboat.net/media/photos/dead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25" y="356602"/>
            <a:ext cx="5343005" cy="273829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mage result for u boat ww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03" y="3249637"/>
            <a:ext cx="5715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34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 in the Air: What has Changed?</a:t>
            </a:r>
            <a:br>
              <a:rPr lang="en-CA" dirty="0"/>
            </a:br>
            <a:r>
              <a:rPr lang="en-CA" b="1" dirty="0">
                <a:solidFill>
                  <a:schemeClr val="accent2"/>
                </a:solidFill>
              </a:rPr>
              <a:t>B-29 Bomber</a:t>
            </a:r>
          </a:p>
        </p:txBody>
      </p:sp>
      <p:sp>
        <p:nvSpPr>
          <p:cNvPr id="3" name="Content Placeholder 2"/>
          <p:cNvSpPr>
            <a:spLocks noGrp="1"/>
          </p:cNvSpPr>
          <p:nvPr>
            <p:ph idx="1"/>
          </p:nvPr>
        </p:nvSpPr>
        <p:spPr>
          <a:xfrm>
            <a:off x="1143001" y="2057400"/>
            <a:ext cx="4640580" cy="4038600"/>
          </a:xfrm>
        </p:spPr>
        <p:txBody>
          <a:bodyPr/>
          <a:lstStyle/>
          <a:p>
            <a:r>
              <a:rPr lang="en-CA" dirty="0"/>
              <a:t>The B-29 was designed to fly further, higher, and carry more weight than its predecessor, the B-17.</a:t>
            </a:r>
          </a:p>
          <a:p>
            <a:r>
              <a:rPr lang="en-CA" dirty="0"/>
              <a:t>It was created to meet the practical requirements of aerial warfare.</a:t>
            </a:r>
          </a:p>
          <a:p>
            <a:r>
              <a:rPr lang="en-CA" dirty="0"/>
              <a:t>The B-29 first saw combat over Asia in June 1944.</a:t>
            </a:r>
          </a:p>
          <a:p>
            <a:r>
              <a:rPr lang="en-CA" dirty="0"/>
              <a:t>About 4000 B-29s were made during the war.</a:t>
            </a:r>
          </a:p>
          <a:p>
            <a:endParaRPr lang="en-CA" dirty="0"/>
          </a:p>
        </p:txBody>
      </p:sp>
      <p:pic>
        <p:nvPicPr>
          <p:cNvPr id="6" name="Picture 2" descr="G:\NILE\Digital Learning\STEM\Images\High Res images\FRE_01193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3510" t="7183" r="12871" b="24023"/>
          <a:stretch/>
        </p:blipFill>
        <p:spPr bwMode="auto">
          <a:xfrm>
            <a:off x="6080760" y="2328545"/>
            <a:ext cx="5647703" cy="349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21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NILE\Digital Learning\STEM\Illustrations\Final\06 (1).jpg"/>
          <p:cNvPicPr>
            <a:picLocks noGrp="1" noChangeAspect="1" noChangeArrowheads="1"/>
          </p:cNvPicPr>
          <p:nvPr>
            <p:ph type="pic" sz="quarter" idx="10"/>
          </p:nvPr>
        </p:nvPicPr>
        <p:blipFill rotWithShape="1">
          <a:blip r:embed="rId2" cstate="email">
            <a:extLst>
              <a:ext uri="{28A0092B-C50C-407E-A947-70E740481C1C}">
                <a14:useLocalDpi xmlns:a14="http://schemas.microsoft.com/office/drawing/2010/main" val="0"/>
              </a:ext>
            </a:extLst>
          </a:blip>
          <a:srcRect b="-8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Box 7">
            <a:hlinkClick r:id="rId3" action="ppaction://hlinksldjump" highlightClick="1"/>
          </p:cNvPr>
          <p:cNvSpPr txBox="1"/>
          <p:nvPr/>
        </p:nvSpPr>
        <p:spPr>
          <a:xfrm>
            <a:off x="8891753" y="5760726"/>
            <a:ext cx="851338" cy="288147"/>
          </a:xfrm>
          <a:prstGeom prst="rect">
            <a:avLst/>
          </a:prstGeom>
          <a:solidFill>
            <a:schemeClr val="accent4">
              <a:alpha val="25000"/>
            </a:schemeClr>
          </a:solidFill>
        </p:spPr>
        <p:txBody>
          <a:bodyPr wrap="square" lIns="36000" tIns="36000" rIns="36000" bIns="36000" rtlCol="0" anchor="ctr">
            <a:spAutoFit/>
          </a:bodyPr>
          <a:lstStyle/>
          <a:p>
            <a:pPr algn="ctr"/>
            <a:r>
              <a:rPr lang="en-US" sz="1400" b="1" dirty="0">
                <a:solidFill>
                  <a:schemeClr val="bg1"/>
                </a:solidFill>
              </a:rPr>
              <a:t>x close</a:t>
            </a:r>
          </a:p>
        </p:txBody>
      </p:sp>
      <p:sp>
        <p:nvSpPr>
          <p:cNvPr id="13" name="Rectangle 3"/>
          <p:cNvSpPr/>
          <p:nvPr/>
        </p:nvSpPr>
        <p:spPr>
          <a:xfrm>
            <a:off x="4823254" y="3991233"/>
            <a:ext cx="5066873" cy="2247568"/>
          </a:xfrm>
          <a:custGeom>
            <a:avLst/>
            <a:gdLst>
              <a:gd name="connsiteX0" fmla="*/ 0 w 4896584"/>
              <a:gd name="connsiteY0" fmla="*/ 0 h 3516369"/>
              <a:gd name="connsiteX1" fmla="*/ 4896584 w 4896584"/>
              <a:gd name="connsiteY1" fmla="*/ 0 h 3516369"/>
              <a:gd name="connsiteX2" fmla="*/ 4896584 w 4896584"/>
              <a:gd name="connsiteY2" fmla="*/ 3516369 h 3516369"/>
              <a:gd name="connsiteX3" fmla="*/ 0 w 4896584"/>
              <a:gd name="connsiteY3" fmla="*/ 3516369 h 3516369"/>
              <a:gd name="connsiteX4" fmla="*/ 0 w 4896584"/>
              <a:gd name="connsiteY4" fmla="*/ 0 h 3516369"/>
              <a:gd name="connsiteX0" fmla="*/ 0 w 4896584"/>
              <a:gd name="connsiteY0" fmla="*/ 0 h 4651833"/>
              <a:gd name="connsiteX1" fmla="*/ 4896584 w 4896584"/>
              <a:gd name="connsiteY1" fmla="*/ 0 h 4651833"/>
              <a:gd name="connsiteX2" fmla="*/ 4896584 w 4896584"/>
              <a:gd name="connsiteY2" fmla="*/ 3516369 h 4651833"/>
              <a:gd name="connsiteX3" fmla="*/ 1477107 w 4896584"/>
              <a:gd name="connsiteY3" fmla="*/ 4651833 h 4651833"/>
              <a:gd name="connsiteX4" fmla="*/ 0 w 4896584"/>
              <a:gd name="connsiteY4" fmla="*/ 0 h 4651833"/>
              <a:gd name="connsiteX0" fmla="*/ 0 w 4896584"/>
              <a:gd name="connsiteY0" fmla="*/ 0 h 4693527"/>
              <a:gd name="connsiteX1" fmla="*/ 4896584 w 4896584"/>
              <a:gd name="connsiteY1" fmla="*/ 0 h 4693527"/>
              <a:gd name="connsiteX2" fmla="*/ 4896584 w 4896584"/>
              <a:gd name="connsiteY2" fmla="*/ 4693527 h 4693527"/>
              <a:gd name="connsiteX3" fmla="*/ 1477107 w 4896584"/>
              <a:gd name="connsiteY3" fmla="*/ 4651833 h 4693527"/>
              <a:gd name="connsiteX4" fmla="*/ 0 w 4896584"/>
              <a:gd name="connsiteY4" fmla="*/ 0 h 4693527"/>
              <a:gd name="connsiteX0" fmla="*/ 0 w 4896584"/>
              <a:gd name="connsiteY0" fmla="*/ 0 h 4693875"/>
              <a:gd name="connsiteX1" fmla="*/ 4896584 w 4896584"/>
              <a:gd name="connsiteY1" fmla="*/ 0 h 4693875"/>
              <a:gd name="connsiteX2" fmla="*/ 4896584 w 4896584"/>
              <a:gd name="connsiteY2" fmla="*/ 4693527 h 4693875"/>
              <a:gd name="connsiteX3" fmla="*/ 1498127 w 4896584"/>
              <a:gd name="connsiteY3" fmla="*/ 4693875 h 4693875"/>
              <a:gd name="connsiteX4" fmla="*/ 0 w 4896584"/>
              <a:gd name="connsiteY4" fmla="*/ 0 h 4693875"/>
              <a:gd name="connsiteX0" fmla="*/ 1413239 w 3398457"/>
              <a:gd name="connsiteY0" fmla="*/ 0 h 4693875"/>
              <a:gd name="connsiteX1" fmla="*/ 3398457 w 3398457"/>
              <a:gd name="connsiteY1" fmla="*/ 0 h 4693875"/>
              <a:gd name="connsiteX2" fmla="*/ 3398457 w 3398457"/>
              <a:gd name="connsiteY2" fmla="*/ 4693527 h 4693875"/>
              <a:gd name="connsiteX3" fmla="*/ 0 w 3398457"/>
              <a:gd name="connsiteY3" fmla="*/ 4693875 h 4693875"/>
              <a:gd name="connsiteX4" fmla="*/ 1413239 w 3398457"/>
              <a:gd name="connsiteY4" fmla="*/ 0 h 4693875"/>
              <a:gd name="connsiteX0" fmla="*/ 1413239 w 3398457"/>
              <a:gd name="connsiteY0" fmla="*/ 0 h 4693875"/>
              <a:gd name="connsiteX1" fmla="*/ 3398457 w 3398457"/>
              <a:gd name="connsiteY1" fmla="*/ 0 h 4693875"/>
              <a:gd name="connsiteX2" fmla="*/ 3398457 w 3398457"/>
              <a:gd name="connsiteY2" fmla="*/ 4693527 h 4693875"/>
              <a:gd name="connsiteX3" fmla="*/ 0 w 3398457"/>
              <a:gd name="connsiteY3" fmla="*/ 4693875 h 4693875"/>
              <a:gd name="connsiteX4" fmla="*/ 1413239 w 3398457"/>
              <a:gd name="connsiteY4" fmla="*/ 0 h 4693875"/>
              <a:gd name="connsiteX0" fmla="*/ 1392218 w 3377436"/>
              <a:gd name="connsiteY0" fmla="*/ 0 h 4693875"/>
              <a:gd name="connsiteX1" fmla="*/ 3377436 w 3377436"/>
              <a:gd name="connsiteY1" fmla="*/ 0 h 4693875"/>
              <a:gd name="connsiteX2" fmla="*/ 3377436 w 3377436"/>
              <a:gd name="connsiteY2" fmla="*/ 4693527 h 4693875"/>
              <a:gd name="connsiteX3" fmla="*/ 0 w 3377436"/>
              <a:gd name="connsiteY3" fmla="*/ 4693875 h 4693875"/>
              <a:gd name="connsiteX4" fmla="*/ 1392218 w 3377436"/>
              <a:gd name="connsiteY4" fmla="*/ 0 h 4693875"/>
              <a:gd name="connsiteX0" fmla="*/ 1476301 w 3461519"/>
              <a:gd name="connsiteY0" fmla="*/ 0 h 4693527"/>
              <a:gd name="connsiteX1" fmla="*/ 3461519 w 3461519"/>
              <a:gd name="connsiteY1" fmla="*/ 0 h 4693527"/>
              <a:gd name="connsiteX2" fmla="*/ 3461519 w 3461519"/>
              <a:gd name="connsiteY2" fmla="*/ 4693527 h 4693527"/>
              <a:gd name="connsiteX3" fmla="*/ 0 w 3461519"/>
              <a:gd name="connsiteY3" fmla="*/ 4683364 h 4693527"/>
              <a:gd name="connsiteX4" fmla="*/ 1476301 w 3461519"/>
              <a:gd name="connsiteY4" fmla="*/ 0 h 4693527"/>
              <a:gd name="connsiteX0" fmla="*/ 1138633 w 3461519"/>
              <a:gd name="connsiteY0" fmla="*/ 0 h 4693527"/>
              <a:gd name="connsiteX1" fmla="*/ 3461519 w 3461519"/>
              <a:gd name="connsiteY1" fmla="*/ 0 h 4693527"/>
              <a:gd name="connsiteX2" fmla="*/ 3461519 w 3461519"/>
              <a:gd name="connsiteY2" fmla="*/ 4693527 h 4693527"/>
              <a:gd name="connsiteX3" fmla="*/ 0 w 3461519"/>
              <a:gd name="connsiteY3" fmla="*/ 4683364 h 4693527"/>
              <a:gd name="connsiteX4" fmla="*/ 1138633 w 3461519"/>
              <a:gd name="connsiteY4" fmla="*/ 0 h 4693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519" h="4693527">
                <a:moveTo>
                  <a:pt x="1138633" y="0"/>
                </a:moveTo>
                <a:lnTo>
                  <a:pt x="3461519" y="0"/>
                </a:lnTo>
                <a:lnTo>
                  <a:pt x="3461519" y="4693527"/>
                </a:lnTo>
                <a:lnTo>
                  <a:pt x="0" y="4683364"/>
                </a:lnTo>
                <a:lnTo>
                  <a:pt x="1138633" y="0"/>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1728000" tIns="144000" rIns="251999" rtlCol="0" anchor="t" anchorCtr="0"/>
          <a:lstStyle/>
          <a:p>
            <a:r>
              <a:rPr lang="en-GB" dirty="0"/>
              <a:t>Pressurised Cabins</a:t>
            </a:r>
          </a:p>
          <a:p>
            <a:r>
              <a:rPr lang="en-GB" sz="1300" dirty="0"/>
              <a:t>To fly at high altitudes, the B-29 had to be pressurised to simulate a low altitude environment for the crew. This allowed to crew to fly at over 12,000ft, breathe normally and stay warm. Only the areas the crew used were pressurised such as the nose, middle crew areas and tail gunners compartments and were connected via a tunnel.</a:t>
            </a:r>
            <a:endParaRPr lang="en-US" sz="1300" dirty="0"/>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5507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673252" y="525780"/>
            <a:ext cx="6145368" cy="5989320"/>
          </a:xfrm>
        </p:spPr>
        <p:txBody>
          <a:bodyPr>
            <a:normAutofit/>
          </a:bodyPr>
          <a:lstStyle/>
          <a:p>
            <a:r>
              <a:rPr lang="en-GB" sz="2800" dirty="0"/>
              <a:t>If the pressurised crew areas were damaged the temperature immediately dropped to minus 30 degrees. </a:t>
            </a:r>
          </a:p>
          <a:p>
            <a:r>
              <a:rPr lang="en-GB" sz="2800" dirty="0"/>
              <a:t>If crew were not strapped in, they could be sucked out of any hole in the body of the plane like Sergeant </a:t>
            </a:r>
            <a:r>
              <a:rPr lang="en-GB" sz="2800" dirty="0" err="1"/>
              <a:t>Krantz</a:t>
            </a:r>
            <a:r>
              <a:rPr lang="en-GB" sz="2800" dirty="0"/>
              <a:t> in this photo. </a:t>
            </a:r>
          </a:p>
          <a:p>
            <a:pPr lvl="1"/>
            <a:r>
              <a:rPr lang="en-GB" sz="2600" dirty="0"/>
              <a:t>He survived the ordeal, pulled back in by his straps.</a:t>
            </a:r>
          </a:p>
          <a:p>
            <a:endParaRPr lang="en-CA" dirty="0"/>
          </a:p>
        </p:txBody>
      </p:sp>
      <p:pic>
        <p:nvPicPr>
          <p:cNvPr id="5" name="Picture Placeholder 9"/>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141" r="141"/>
          <a:stretch>
            <a:fillRect/>
          </a:stretch>
        </p:blipFill>
        <p:spPr>
          <a:xfrm>
            <a:off x="494714" y="1097280"/>
            <a:ext cx="5289371" cy="4343400"/>
          </a:xfrm>
        </p:spPr>
      </p:pic>
    </p:spTree>
    <p:extLst>
      <p:ext uri="{BB962C8B-B14F-4D97-AF65-F5344CB8AC3E}">
        <p14:creationId xmlns:p14="http://schemas.microsoft.com/office/powerpoint/2010/main" val="312954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NILE\Digital Learning\STEM\Illustrations\Final\05.jpg"/>
          <p:cNvPicPr>
            <a:picLocks noGrp="1" noChangeAspect="1" noChangeArrowheads="1"/>
          </p:cNvPicPr>
          <p:nvPr>
            <p:ph type="pic" sz="quarter" idx="10"/>
          </p:nvPr>
        </p:nvPicPr>
        <p:blipFill rotWithShape="1">
          <a:blip r:embed="rId2" cstate="email">
            <a:extLst>
              <a:ext uri="{28A0092B-C50C-407E-A947-70E740481C1C}">
                <a14:useLocalDpi xmlns:a14="http://schemas.microsoft.com/office/drawing/2010/main" val="0"/>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p:nvPr/>
        </p:nvSpPr>
        <p:spPr>
          <a:xfrm>
            <a:off x="2328887" y="1549712"/>
            <a:ext cx="2828000" cy="4687200"/>
          </a:xfrm>
          <a:custGeom>
            <a:avLst/>
            <a:gdLst>
              <a:gd name="connsiteX0" fmla="*/ 0 w 4896584"/>
              <a:gd name="connsiteY0" fmla="*/ 0 h 3516369"/>
              <a:gd name="connsiteX1" fmla="*/ 4896584 w 4896584"/>
              <a:gd name="connsiteY1" fmla="*/ 0 h 3516369"/>
              <a:gd name="connsiteX2" fmla="*/ 4896584 w 4896584"/>
              <a:gd name="connsiteY2" fmla="*/ 3516369 h 3516369"/>
              <a:gd name="connsiteX3" fmla="*/ 0 w 4896584"/>
              <a:gd name="connsiteY3" fmla="*/ 3516369 h 3516369"/>
              <a:gd name="connsiteX4" fmla="*/ 0 w 4896584"/>
              <a:gd name="connsiteY4" fmla="*/ 0 h 3516369"/>
              <a:gd name="connsiteX0" fmla="*/ 0 w 4896584"/>
              <a:gd name="connsiteY0" fmla="*/ 0 h 4651833"/>
              <a:gd name="connsiteX1" fmla="*/ 4896584 w 4896584"/>
              <a:gd name="connsiteY1" fmla="*/ 0 h 4651833"/>
              <a:gd name="connsiteX2" fmla="*/ 4896584 w 4896584"/>
              <a:gd name="connsiteY2" fmla="*/ 3516369 h 4651833"/>
              <a:gd name="connsiteX3" fmla="*/ 1477107 w 4896584"/>
              <a:gd name="connsiteY3" fmla="*/ 4651833 h 4651833"/>
              <a:gd name="connsiteX4" fmla="*/ 0 w 4896584"/>
              <a:gd name="connsiteY4" fmla="*/ 0 h 4651833"/>
              <a:gd name="connsiteX0" fmla="*/ 2401557 w 7298141"/>
              <a:gd name="connsiteY0" fmla="*/ 0 h 4681978"/>
              <a:gd name="connsiteX1" fmla="*/ 7298141 w 7298141"/>
              <a:gd name="connsiteY1" fmla="*/ 0 h 4681978"/>
              <a:gd name="connsiteX2" fmla="*/ 7298141 w 7298141"/>
              <a:gd name="connsiteY2" fmla="*/ 3516369 h 4681978"/>
              <a:gd name="connsiteX3" fmla="*/ 0 w 7298141"/>
              <a:gd name="connsiteY3" fmla="*/ 4681978 h 4681978"/>
              <a:gd name="connsiteX4" fmla="*/ 2401557 w 7298141"/>
              <a:gd name="connsiteY4" fmla="*/ 0 h 4681978"/>
              <a:gd name="connsiteX0" fmla="*/ 0 w 7308188"/>
              <a:gd name="connsiteY0" fmla="*/ 0 h 4692026"/>
              <a:gd name="connsiteX1" fmla="*/ 7308188 w 7308188"/>
              <a:gd name="connsiteY1" fmla="*/ 10048 h 4692026"/>
              <a:gd name="connsiteX2" fmla="*/ 7308188 w 7308188"/>
              <a:gd name="connsiteY2" fmla="*/ 3526417 h 4692026"/>
              <a:gd name="connsiteX3" fmla="*/ 10047 w 7308188"/>
              <a:gd name="connsiteY3" fmla="*/ 4692026 h 4692026"/>
              <a:gd name="connsiteX4" fmla="*/ 0 w 7308188"/>
              <a:gd name="connsiteY4" fmla="*/ 0 h 4692026"/>
              <a:gd name="connsiteX0" fmla="*/ 0 w 7308188"/>
              <a:gd name="connsiteY0" fmla="*/ 0 h 4692026"/>
              <a:gd name="connsiteX1" fmla="*/ 7308188 w 7308188"/>
              <a:gd name="connsiteY1" fmla="*/ 10048 h 4692026"/>
              <a:gd name="connsiteX2" fmla="*/ 5097550 w 7308188"/>
              <a:gd name="connsiteY2" fmla="*/ 4681977 h 4692026"/>
              <a:gd name="connsiteX3" fmla="*/ 10047 w 7308188"/>
              <a:gd name="connsiteY3" fmla="*/ 4692026 h 4692026"/>
              <a:gd name="connsiteX4" fmla="*/ 0 w 7308188"/>
              <a:gd name="connsiteY4" fmla="*/ 0 h 4692026"/>
              <a:gd name="connsiteX0" fmla="*/ 0 w 5097550"/>
              <a:gd name="connsiteY0" fmla="*/ 0 h 4692026"/>
              <a:gd name="connsiteX1" fmla="*/ 3349137 w 5097550"/>
              <a:gd name="connsiteY1" fmla="*/ 0 h 4692026"/>
              <a:gd name="connsiteX2" fmla="*/ 5097550 w 5097550"/>
              <a:gd name="connsiteY2" fmla="*/ 4681977 h 4692026"/>
              <a:gd name="connsiteX3" fmla="*/ 10047 w 5097550"/>
              <a:gd name="connsiteY3" fmla="*/ 4692026 h 4692026"/>
              <a:gd name="connsiteX4" fmla="*/ 0 w 5097550"/>
              <a:gd name="connsiteY4" fmla="*/ 0 h 4692026"/>
              <a:gd name="connsiteX0" fmla="*/ 0 w 5097550"/>
              <a:gd name="connsiteY0" fmla="*/ 0 h 4692026"/>
              <a:gd name="connsiteX1" fmla="*/ 4883647 w 5097550"/>
              <a:gd name="connsiteY1" fmla="*/ 0 h 4692026"/>
              <a:gd name="connsiteX2" fmla="*/ 5097550 w 5097550"/>
              <a:gd name="connsiteY2" fmla="*/ 4681977 h 4692026"/>
              <a:gd name="connsiteX3" fmla="*/ 10047 w 5097550"/>
              <a:gd name="connsiteY3" fmla="*/ 4692026 h 4692026"/>
              <a:gd name="connsiteX4" fmla="*/ 0 w 5097550"/>
              <a:gd name="connsiteY4" fmla="*/ 0 h 4692026"/>
              <a:gd name="connsiteX0" fmla="*/ 0 w 4883647"/>
              <a:gd name="connsiteY0" fmla="*/ 0 h 4692487"/>
              <a:gd name="connsiteX1" fmla="*/ 4883647 w 4883647"/>
              <a:gd name="connsiteY1" fmla="*/ 0 h 4692487"/>
              <a:gd name="connsiteX2" fmla="*/ 2575067 w 4883647"/>
              <a:gd name="connsiteY2" fmla="*/ 4692487 h 4692487"/>
              <a:gd name="connsiteX3" fmla="*/ 10047 w 4883647"/>
              <a:gd name="connsiteY3" fmla="*/ 4692026 h 4692487"/>
              <a:gd name="connsiteX4" fmla="*/ 0 w 4883647"/>
              <a:gd name="connsiteY4" fmla="*/ 0 h 4692487"/>
              <a:gd name="connsiteX0" fmla="*/ 0 w 4072357"/>
              <a:gd name="connsiteY0" fmla="*/ 0 h 4692487"/>
              <a:gd name="connsiteX1" fmla="*/ 4072357 w 4072357"/>
              <a:gd name="connsiteY1" fmla="*/ 0 h 4692487"/>
              <a:gd name="connsiteX2" fmla="*/ 2575067 w 4072357"/>
              <a:gd name="connsiteY2" fmla="*/ 4692487 h 4692487"/>
              <a:gd name="connsiteX3" fmla="*/ 10047 w 4072357"/>
              <a:gd name="connsiteY3" fmla="*/ 4692026 h 4692487"/>
              <a:gd name="connsiteX4" fmla="*/ 0 w 4072357"/>
              <a:gd name="connsiteY4" fmla="*/ 0 h 4692487"/>
              <a:gd name="connsiteX0" fmla="*/ 0 w 4514879"/>
              <a:gd name="connsiteY0" fmla="*/ 0 h 4692487"/>
              <a:gd name="connsiteX1" fmla="*/ 4514879 w 4514879"/>
              <a:gd name="connsiteY1" fmla="*/ 24742 h 4692487"/>
              <a:gd name="connsiteX2" fmla="*/ 2575067 w 4514879"/>
              <a:gd name="connsiteY2" fmla="*/ 4692487 h 4692487"/>
              <a:gd name="connsiteX3" fmla="*/ 10047 w 4514879"/>
              <a:gd name="connsiteY3" fmla="*/ 4692026 h 4692487"/>
              <a:gd name="connsiteX4" fmla="*/ 0 w 4514879"/>
              <a:gd name="connsiteY4" fmla="*/ 0 h 4692487"/>
              <a:gd name="connsiteX0" fmla="*/ 0 w 4219865"/>
              <a:gd name="connsiteY0" fmla="*/ 0 h 4692487"/>
              <a:gd name="connsiteX1" fmla="*/ 4219865 w 4219865"/>
              <a:gd name="connsiteY1" fmla="*/ 12372 h 4692487"/>
              <a:gd name="connsiteX2" fmla="*/ 2575067 w 4219865"/>
              <a:gd name="connsiteY2" fmla="*/ 4692487 h 4692487"/>
              <a:gd name="connsiteX3" fmla="*/ 10047 w 4219865"/>
              <a:gd name="connsiteY3" fmla="*/ 4692026 h 4692487"/>
              <a:gd name="connsiteX4" fmla="*/ 0 w 4219865"/>
              <a:gd name="connsiteY4" fmla="*/ 0 h 469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865" h="4692487">
                <a:moveTo>
                  <a:pt x="0" y="0"/>
                </a:moveTo>
                <a:lnTo>
                  <a:pt x="4219865" y="12372"/>
                </a:lnTo>
                <a:lnTo>
                  <a:pt x="2575067" y="4692487"/>
                </a:lnTo>
                <a:lnTo>
                  <a:pt x="10047" y="4692026"/>
                </a:lnTo>
                <a:lnTo>
                  <a:pt x="0" y="0"/>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60000" tIns="360000" rIns="972000" bIns="360000" rtlCol="0" anchor="t" anchorCtr="0"/>
          <a:lstStyle/>
          <a:p>
            <a:r>
              <a:rPr lang="en-GB" dirty="0"/>
              <a:t>Increased Range</a:t>
            </a:r>
          </a:p>
          <a:p>
            <a:endParaRPr lang="en-GB" sz="1300" dirty="0"/>
          </a:p>
          <a:p>
            <a:r>
              <a:rPr lang="en-GB" sz="1300" dirty="0"/>
              <a:t>Sufficient range was needed to attack Japan. The B-29 could fly further, capable of intercontinental flight. The maximum range of the B-29 was 5,600 miles, dependent on bomb load. </a:t>
            </a:r>
          </a:p>
        </p:txBody>
      </p:sp>
    </p:spTree>
    <p:extLst>
      <p:ext uri="{BB962C8B-B14F-4D97-AF65-F5344CB8AC3E}">
        <p14:creationId xmlns:p14="http://schemas.microsoft.com/office/powerpoint/2010/main" val="266012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G:\NILE\Digital Learning\STEM\Images\High Res images\FRE_011984.jpg"/>
          <p:cNvPicPr>
            <a:picLocks noGrp="1" noChangeAspect="1" noChangeArrowheads="1"/>
          </p:cNvPicPr>
          <p:nvPr>
            <p:ph type="pic" sz="quarter" idx="10"/>
          </p:nvPr>
        </p:nvPicPr>
        <p:blipFill>
          <a:blip r:embed="rId2" cstate="email">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p:nvPr/>
        </p:nvSpPr>
        <p:spPr>
          <a:xfrm>
            <a:off x="2328888" y="1548500"/>
            <a:ext cx="2951566" cy="4687200"/>
          </a:xfrm>
          <a:custGeom>
            <a:avLst/>
            <a:gdLst>
              <a:gd name="connsiteX0" fmla="*/ 0 w 4896584"/>
              <a:gd name="connsiteY0" fmla="*/ 0 h 3516369"/>
              <a:gd name="connsiteX1" fmla="*/ 4896584 w 4896584"/>
              <a:gd name="connsiteY1" fmla="*/ 0 h 3516369"/>
              <a:gd name="connsiteX2" fmla="*/ 4896584 w 4896584"/>
              <a:gd name="connsiteY2" fmla="*/ 3516369 h 3516369"/>
              <a:gd name="connsiteX3" fmla="*/ 0 w 4896584"/>
              <a:gd name="connsiteY3" fmla="*/ 3516369 h 3516369"/>
              <a:gd name="connsiteX4" fmla="*/ 0 w 4896584"/>
              <a:gd name="connsiteY4" fmla="*/ 0 h 3516369"/>
              <a:gd name="connsiteX0" fmla="*/ 0 w 4896584"/>
              <a:gd name="connsiteY0" fmla="*/ 0 h 4651833"/>
              <a:gd name="connsiteX1" fmla="*/ 4896584 w 4896584"/>
              <a:gd name="connsiteY1" fmla="*/ 0 h 4651833"/>
              <a:gd name="connsiteX2" fmla="*/ 4896584 w 4896584"/>
              <a:gd name="connsiteY2" fmla="*/ 3516369 h 4651833"/>
              <a:gd name="connsiteX3" fmla="*/ 1477107 w 4896584"/>
              <a:gd name="connsiteY3" fmla="*/ 4651833 h 4651833"/>
              <a:gd name="connsiteX4" fmla="*/ 0 w 4896584"/>
              <a:gd name="connsiteY4" fmla="*/ 0 h 4651833"/>
              <a:gd name="connsiteX0" fmla="*/ 2401557 w 7298141"/>
              <a:gd name="connsiteY0" fmla="*/ 0 h 4681978"/>
              <a:gd name="connsiteX1" fmla="*/ 7298141 w 7298141"/>
              <a:gd name="connsiteY1" fmla="*/ 0 h 4681978"/>
              <a:gd name="connsiteX2" fmla="*/ 7298141 w 7298141"/>
              <a:gd name="connsiteY2" fmla="*/ 3516369 h 4681978"/>
              <a:gd name="connsiteX3" fmla="*/ 0 w 7298141"/>
              <a:gd name="connsiteY3" fmla="*/ 4681978 h 4681978"/>
              <a:gd name="connsiteX4" fmla="*/ 2401557 w 7298141"/>
              <a:gd name="connsiteY4" fmla="*/ 0 h 4681978"/>
              <a:gd name="connsiteX0" fmla="*/ 0 w 7308188"/>
              <a:gd name="connsiteY0" fmla="*/ 0 h 4692026"/>
              <a:gd name="connsiteX1" fmla="*/ 7308188 w 7308188"/>
              <a:gd name="connsiteY1" fmla="*/ 10048 h 4692026"/>
              <a:gd name="connsiteX2" fmla="*/ 7308188 w 7308188"/>
              <a:gd name="connsiteY2" fmla="*/ 3526417 h 4692026"/>
              <a:gd name="connsiteX3" fmla="*/ 10047 w 7308188"/>
              <a:gd name="connsiteY3" fmla="*/ 4692026 h 4692026"/>
              <a:gd name="connsiteX4" fmla="*/ 0 w 7308188"/>
              <a:gd name="connsiteY4" fmla="*/ 0 h 4692026"/>
              <a:gd name="connsiteX0" fmla="*/ 0 w 7308188"/>
              <a:gd name="connsiteY0" fmla="*/ 0 h 4692026"/>
              <a:gd name="connsiteX1" fmla="*/ 7308188 w 7308188"/>
              <a:gd name="connsiteY1" fmla="*/ 10048 h 4692026"/>
              <a:gd name="connsiteX2" fmla="*/ 5097550 w 7308188"/>
              <a:gd name="connsiteY2" fmla="*/ 4681977 h 4692026"/>
              <a:gd name="connsiteX3" fmla="*/ 10047 w 7308188"/>
              <a:gd name="connsiteY3" fmla="*/ 4692026 h 4692026"/>
              <a:gd name="connsiteX4" fmla="*/ 0 w 7308188"/>
              <a:gd name="connsiteY4" fmla="*/ 0 h 4692026"/>
              <a:gd name="connsiteX0" fmla="*/ 0 w 5097550"/>
              <a:gd name="connsiteY0" fmla="*/ 0 h 4692026"/>
              <a:gd name="connsiteX1" fmla="*/ 3349137 w 5097550"/>
              <a:gd name="connsiteY1" fmla="*/ 0 h 4692026"/>
              <a:gd name="connsiteX2" fmla="*/ 5097550 w 5097550"/>
              <a:gd name="connsiteY2" fmla="*/ 4681977 h 4692026"/>
              <a:gd name="connsiteX3" fmla="*/ 10047 w 5097550"/>
              <a:gd name="connsiteY3" fmla="*/ 4692026 h 4692026"/>
              <a:gd name="connsiteX4" fmla="*/ 0 w 5097550"/>
              <a:gd name="connsiteY4" fmla="*/ 0 h 4692026"/>
              <a:gd name="connsiteX0" fmla="*/ 0 w 5097550"/>
              <a:gd name="connsiteY0" fmla="*/ 0 h 4692026"/>
              <a:gd name="connsiteX1" fmla="*/ 4883647 w 5097550"/>
              <a:gd name="connsiteY1" fmla="*/ 0 h 4692026"/>
              <a:gd name="connsiteX2" fmla="*/ 5097550 w 5097550"/>
              <a:gd name="connsiteY2" fmla="*/ 4681977 h 4692026"/>
              <a:gd name="connsiteX3" fmla="*/ 10047 w 5097550"/>
              <a:gd name="connsiteY3" fmla="*/ 4692026 h 4692026"/>
              <a:gd name="connsiteX4" fmla="*/ 0 w 5097550"/>
              <a:gd name="connsiteY4" fmla="*/ 0 h 4692026"/>
              <a:gd name="connsiteX0" fmla="*/ 0 w 4883647"/>
              <a:gd name="connsiteY0" fmla="*/ 0 h 4692487"/>
              <a:gd name="connsiteX1" fmla="*/ 4883647 w 4883647"/>
              <a:gd name="connsiteY1" fmla="*/ 0 h 4692487"/>
              <a:gd name="connsiteX2" fmla="*/ 2575067 w 4883647"/>
              <a:gd name="connsiteY2" fmla="*/ 4692487 h 4692487"/>
              <a:gd name="connsiteX3" fmla="*/ 10047 w 4883647"/>
              <a:gd name="connsiteY3" fmla="*/ 4692026 h 4692487"/>
              <a:gd name="connsiteX4" fmla="*/ 0 w 4883647"/>
              <a:gd name="connsiteY4" fmla="*/ 0 h 469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3647" h="4692487">
                <a:moveTo>
                  <a:pt x="0" y="0"/>
                </a:moveTo>
                <a:lnTo>
                  <a:pt x="4883647" y="0"/>
                </a:lnTo>
                <a:lnTo>
                  <a:pt x="2575067" y="4692487"/>
                </a:lnTo>
                <a:lnTo>
                  <a:pt x="10047" y="4692026"/>
                </a:lnTo>
                <a:lnTo>
                  <a:pt x="0" y="0"/>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60000" tIns="360000" rIns="1260000" bIns="360000" rtlCol="0" anchor="t" anchorCtr="0"/>
          <a:lstStyle/>
          <a:p>
            <a:r>
              <a:rPr lang="en-GB" dirty="0"/>
              <a:t>Weight Reduction: Camouflage</a:t>
            </a:r>
          </a:p>
          <a:p>
            <a:endParaRPr lang="en-GB" sz="1300" dirty="0"/>
          </a:p>
          <a:p>
            <a:r>
              <a:rPr lang="en-GB" sz="1300" dirty="0"/>
              <a:t>B-29s were not generally painted  as the weight of paint would reduce the range and when flying at high altitudes, camouflage made no difference as to whether an aircraft could be seen or not.</a:t>
            </a:r>
          </a:p>
          <a:p>
            <a:r>
              <a:rPr lang="en-GB" sz="900" dirty="0">
                <a:latin typeface="Arial" charset="0"/>
                <a:cs typeface="Arial" charset="0"/>
                <a:sym typeface="Arial" charset="0"/>
              </a:rPr>
              <a:t>© IWM (FRE 11984)</a:t>
            </a:r>
          </a:p>
        </p:txBody>
      </p:sp>
    </p:spTree>
    <p:extLst>
      <p:ext uri="{BB962C8B-B14F-4D97-AF65-F5344CB8AC3E}">
        <p14:creationId xmlns:p14="http://schemas.microsoft.com/office/powerpoint/2010/main" val="7316681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328</TotalTime>
  <Words>2369</Words>
  <Application>Microsoft Office PowerPoint</Application>
  <PresentationFormat>Widescreen</PresentationFormat>
  <Paragraphs>139</Paragraphs>
  <Slides>43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Corbel</vt:lpstr>
      <vt:lpstr>Basis</vt:lpstr>
      <vt:lpstr>Air, Land &amp; Sea</vt:lpstr>
      <vt:lpstr>War in the Air: What has Changed? Radar</vt:lpstr>
      <vt:lpstr>PowerPoint Presentation</vt:lpstr>
      <vt:lpstr>The use of radar almost prevented the attack on Pearl Harbor in 1941</vt:lpstr>
      <vt:lpstr>War in the Air: What has Changed? B-29 Bomber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Legacy</vt:lpstr>
      <vt:lpstr>War in the Air: What has Changed? Bombsights</vt:lpstr>
      <vt:lpstr>PowerPoint Presentation</vt:lpstr>
      <vt:lpstr>Pre-WWII Bombing</vt:lpstr>
      <vt:lpstr>PowerPoint Presentation</vt:lpstr>
      <vt:lpstr>PowerPoint Presentation</vt:lpstr>
      <vt:lpstr>PowerPoint Presentation</vt:lpstr>
      <vt:lpstr>“I realized in that moment just how lucky a fighter pilot is. He has none of the personalized feelings of the soldier, handed a rifle and bayonet and told to charge… the fighter pilots emotions are those of the duelist- cool, precise, impersonal.”  Richard Hillary, RAF</vt:lpstr>
      <vt:lpstr>PowerPoint Presentation</vt:lpstr>
      <vt:lpstr>War on Land: What has Changed? The Enigma Machine &amp; Code Breakers</vt:lpstr>
      <vt:lpstr>War on Land: What has Changed? Semi-Automatic Weapons: The M-1 Garand Rifle</vt:lpstr>
      <vt:lpstr>PowerPoint Presentation</vt:lpstr>
      <vt:lpstr>War on Land: What has Changed? Semi-Automatic Weapons: The 88mm Gun</vt:lpstr>
      <vt:lpstr>PowerPoint Presentation</vt:lpstr>
      <vt:lpstr>War on Land: What has Changed? Tanks: The German Tiger Tank</vt:lpstr>
      <vt:lpstr>PowerPoint Presentation</vt:lpstr>
      <vt:lpstr>War on Land: What has Changed? Tanks: The Soviet T34 Tank</vt:lpstr>
      <vt:lpstr>PowerPoint Presentation</vt:lpstr>
      <vt:lpstr>War on Land: What has Changed? Tanks: The Sherman Tank</vt:lpstr>
      <vt:lpstr>PowerPoint Presentation</vt:lpstr>
      <vt:lpstr>War on Land: What has Changed? The Atomic Bomb</vt:lpstr>
      <vt:lpstr>PowerPoint Presentation</vt:lpstr>
      <vt:lpstr>PowerPoint Presentation</vt:lpstr>
      <vt:lpstr>War in the Sea: What has Changed? The Merchant Marine</vt:lpstr>
      <vt:lpstr>PowerPoint Presentation</vt:lpstr>
      <vt:lpstr>War in the Sea: What has Changed? The Corvette</vt:lpstr>
      <vt:lpstr>PowerPoint Presentation</vt:lpstr>
      <vt:lpstr>War in the Sea: What has Changed? Aircraft Carriers</vt:lpstr>
      <vt:lpstr>PowerPoint Presentation</vt:lpstr>
      <vt:lpstr>War in the Sea: What has Changed? U-Boats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Land &amp; Sea</dc:title>
  <dc:creator>Kerri Martin</dc:creator>
  <cp:lastModifiedBy>Kerri Martin</cp:lastModifiedBy>
  <cp:revision>25</cp:revision>
  <dcterms:created xsi:type="dcterms:W3CDTF">2017-01-29T23:18:25Z</dcterms:created>
  <dcterms:modified xsi:type="dcterms:W3CDTF">2017-03-12T00:24:19Z</dcterms:modified>
</cp:coreProperties>
</file>