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61"/>
  </p:notesMasterIdLst>
  <p:sldIdLst>
    <p:sldId id="256" r:id="rId2"/>
    <p:sldId id="285" r:id="rId3"/>
    <p:sldId id="313" r:id="rId4"/>
    <p:sldId id="289" r:id="rId5"/>
    <p:sldId id="316" r:id="rId6"/>
    <p:sldId id="314" r:id="rId7"/>
    <p:sldId id="297" r:id="rId8"/>
    <p:sldId id="315" r:id="rId9"/>
    <p:sldId id="290" r:id="rId10"/>
    <p:sldId id="257" r:id="rId11"/>
    <p:sldId id="269" r:id="rId12"/>
    <p:sldId id="286" r:id="rId13"/>
    <p:sldId id="300" r:id="rId14"/>
    <p:sldId id="299" r:id="rId15"/>
    <p:sldId id="287" r:id="rId16"/>
    <p:sldId id="288" r:id="rId17"/>
    <p:sldId id="261" r:id="rId18"/>
    <p:sldId id="260" r:id="rId19"/>
    <p:sldId id="258" r:id="rId20"/>
    <p:sldId id="319" r:id="rId21"/>
    <p:sldId id="323" r:id="rId22"/>
    <p:sldId id="302" r:id="rId23"/>
    <p:sldId id="301" r:id="rId24"/>
    <p:sldId id="303" r:id="rId25"/>
    <p:sldId id="320" r:id="rId26"/>
    <p:sldId id="321" r:id="rId27"/>
    <p:sldId id="304" r:id="rId28"/>
    <p:sldId id="322" r:id="rId29"/>
    <p:sldId id="291" r:id="rId30"/>
    <p:sldId id="270" r:id="rId31"/>
    <p:sldId id="271" r:id="rId32"/>
    <p:sldId id="309" r:id="rId33"/>
    <p:sldId id="310" r:id="rId34"/>
    <p:sldId id="312" r:id="rId35"/>
    <p:sldId id="307" r:id="rId36"/>
    <p:sldId id="308" r:id="rId37"/>
    <p:sldId id="292" r:id="rId38"/>
    <p:sldId id="262" r:id="rId39"/>
    <p:sldId id="263" r:id="rId40"/>
    <p:sldId id="264" r:id="rId41"/>
    <p:sldId id="306" r:id="rId42"/>
    <p:sldId id="305" r:id="rId43"/>
    <p:sldId id="266" r:id="rId44"/>
    <p:sldId id="293" r:id="rId45"/>
    <p:sldId id="272" r:id="rId46"/>
    <p:sldId id="273" r:id="rId47"/>
    <p:sldId id="274" r:id="rId48"/>
    <p:sldId id="298" r:id="rId49"/>
    <p:sldId id="276" r:id="rId50"/>
    <p:sldId id="324" r:id="rId51"/>
    <p:sldId id="280" r:id="rId52"/>
    <p:sldId id="281" r:id="rId53"/>
    <p:sldId id="282" r:id="rId54"/>
    <p:sldId id="283" r:id="rId55"/>
    <p:sldId id="284" r:id="rId56"/>
    <p:sldId id="318" r:id="rId57"/>
    <p:sldId id="294" r:id="rId58"/>
    <p:sldId id="295" r:id="rId59"/>
    <p:sldId id="29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A311C6-D49F-4CD7-9D55-ADDF726687F5}">
          <p14:sldIdLst>
            <p14:sldId id="256"/>
            <p14:sldId id="285"/>
            <p14:sldId id="313"/>
          </p14:sldIdLst>
        </p14:section>
        <p14:section name="Tannenberg" id="{FDF256B8-21DF-4E4B-A59D-9157E01D23DF}">
          <p14:sldIdLst>
            <p14:sldId id="289"/>
            <p14:sldId id="316"/>
            <p14:sldId id="314"/>
            <p14:sldId id="297"/>
            <p14:sldId id="315"/>
            <p14:sldId id="290"/>
          </p14:sldIdLst>
        </p14:section>
        <p14:section name="Marne" id="{E485DA7A-F64D-49CC-8C76-AD456FEB1495}">
          <p14:sldIdLst>
            <p14:sldId id="257"/>
            <p14:sldId id="269"/>
            <p14:sldId id="286"/>
            <p14:sldId id="300"/>
            <p14:sldId id="299"/>
            <p14:sldId id="287"/>
            <p14:sldId id="288"/>
            <p14:sldId id="261"/>
            <p14:sldId id="260"/>
          </p14:sldIdLst>
        </p14:section>
        <p14:section name="Gallipoli" id="{0F953A59-8D67-43EF-96EF-CF32F2B3F319}">
          <p14:sldIdLst>
            <p14:sldId id="258"/>
            <p14:sldId id="319"/>
            <p14:sldId id="323"/>
            <p14:sldId id="302"/>
            <p14:sldId id="301"/>
            <p14:sldId id="303"/>
            <p14:sldId id="320"/>
            <p14:sldId id="321"/>
            <p14:sldId id="304"/>
            <p14:sldId id="322"/>
            <p14:sldId id="291"/>
          </p14:sldIdLst>
        </p14:section>
        <p14:section name="Verdun" id="{206EF4B8-C2C6-407D-BD1D-C62182949F69}">
          <p14:sldIdLst>
            <p14:sldId id="270"/>
            <p14:sldId id="271"/>
            <p14:sldId id="309"/>
            <p14:sldId id="310"/>
            <p14:sldId id="312"/>
            <p14:sldId id="307"/>
            <p14:sldId id="308"/>
            <p14:sldId id="292"/>
          </p14:sldIdLst>
        </p14:section>
        <p14:section name="Jutland" id="{F13A0BDF-1B1E-4BFA-BD2A-F83262B0E96F}">
          <p14:sldIdLst>
            <p14:sldId id="262"/>
            <p14:sldId id="263"/>
            <p14:sldId id="264"/>
            <p14:sldId id="306"/>
            <p14:sldId id="305"/>
            <p14:sldId id="266"/>
            <p14:sldId id="293"/>
          </p14:sldIdLst>
        </p14:section>
        <p14:section name="Somme" id="{F92DCE78-7577-48D6-85BE-F002BBF96088}">
          <p14:sldIdLst>
            <p14:sldId id="272"/>
            <p14:sldId id="273"/>
            <p14:sldId id="274"/>
            <p14:sldId id="298"/>
            <p14:sldId id="276"/>
            <p14:sldId id="324"/>
            <p14:sldId id="280"/>
            <p14:sldId id="281"/>
            <p14:sldId id="282"/>
            <p14:sldId id="283"/>
            <p14:sldId id="284"/>
            <p14:sldId id="318"/>
            <p14:sldId id="294"/>
          </p14:sldIdLst>
        </p14:section>
        <p14:section name="Hundred Days" id="{F19E06FD-2AF4-45FE-A474-B97C1C4B272F}">
          <p14:sldIdLst>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50" d="100"/>
          <a:sy n="50" d="100"/>
        </p:scale>
        <p:origin x="72" y="28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FF079-4D7A-4689-8C1C-4457B7211519}" type="datetimeFigureOut">
              <a:rPr lang="en-CA" smtClean="0"/>
              <a:t>2017-01-25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E5F2B-1AC4-4D46-9567-9ED80D92EDF1}" type="slidenum">
              <a:rPr lang="en-CA" smtClean="0"/>
              <a:t>‹#›</a:t>
            </a:fld>
            <a:endParaRPr lang="en-CA"/>
          </a:p>
        </p:txBody>
      </p:sp>
    </p:spTree>
    <p:extLst>
      <p:ext uri="{BB962C8B-B14F-4D97-AF65-F5344CB8AC3E}">
        <p14:creationId xmlns:p14="http://schemas.microsoft.com/office/powerpoint/2010/main" val="58500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French used taxis in Paris to help move troops</a:t>
            </a:r>
            <a:r>
              <a:rPr lang="en-CA" baseline="0" dirty="0"/>
              <a:t> quickly around the battlefield. These taxis became a symbol of France’s will to win the war.</a:t>
            </a:r>
            <a:endParaRPr lang="en-CA" dirty="0"/>
          </a:p>
        </p:txBody>
      </p:sp>
      <p:sp>
        <p:nvSpPr>
          <p:cNvPr id="4" name="Slide Number Placeholder 3"/>
          <p:cNvSpPr>
            <a:spLocks noGrp="1"/>
          </p:cNvSpPr>
          <p:nvPr>
            <p:ph type="sldNum" sz="quarter" idx="10"/>
          </p:nvPr>
        </p:nvSpPr>
        <p:spPr/>
        <p:txBody>
          <a:bodyPr/>
          <a:lstStyle/>
          <a:p>
            <a:fld id="{CD2E5F2B-1AC4-4D46-9567-9ED80D92EDF1}" type="slidenum">
              <a:rPr lang="en-CA" smtClean="0"/>
              <a:t>12</a:t>
            </a:fld>
            <a:endParaRPr lang="en-CA"/>
          </a:p>
        </p:txBody>
      </p:sp>
    </p:spTree>
    <p:extLst>
      <p:ext uri="{BB962C8B-B14F-4D97-AF65-F5344CB8AC3E}">
        <p14:creationId xmlns:p14="http://schemas.microsoft.com/office/powerpoint/2010/main" val="366423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ABDD63F9-318B-4FCE-BBFE-60BD5345CC14}" type="slidenum">
              <a:rPr lang="en-AU" altLang="en-US" sz="1200" smtClean="0"/>
              <a:pPr/>
              <a:t>20</a:t>
            </a:fld>
            <a:endParaRPr lang="en-AU" altLang="en-US" sz="1200"/>
          </a:p>
        </p:txBody>
      </p:sp>
    </p:spTree>
    <p:extLst>
      <p:ext uri="{BB962C8B-B14F-4D97-AF65-F5344CB8AC3E}">
        <p14:creationId xmlns:p14="http://schemas.microsoft.com/office/powerpoint/2010/main" val="12071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7721CF49-29A9-4688-A163-9C3F7F9C1B9E}" type="slidenum">
              <a:rPr lang="en-AU" altLang="en-US" sz="1200" smtClean="0"/>
              <a:pPr/>
              <a:t>25</a:t>
            </a:fld>
            <a:endParaRPr lang="en-AU" altLang="en-US" sz="1200"/>
          </a:p>
        </p:txBody>
      </p:sp>
    </p:spTree>
    <p:extLst>
      <p:ext uri="{BB962C8B-B14F-4D97-AF65-F5344CB8AC3E}">
        <p14:creationId xmlns:p14="http://schemas.microsoft.com/office/powerpoint/2010/main" val="85717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4404B9C7-4BF5-4D2F-8B15-E394CDE19D79}" type="slidenum">
              <a:rPr lang="en-AU" altLang="en-US" sz="1200" smtClean="0"/>
              <a:pPr/>
              <a:t>26</a:t>
            </a:fld>
            <a:endParaRPr lang="en-AU" altLang="en-US" sz="1200"/>
          </a:p>
        </p:txBody>
      </p:sp>
    </p:spTree>
    <p:extLst>
      <p:ext uri="{BB962C8B-B14F-4D97-AF65-F5344CB8AC3E}">
        <p14:creationId xmlns:p14="http://schemas.microsoft.com/office/powerpoint/2010/main" val="250185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7B0BF444-4DC1-4B9F-B42B-9467310CDE35}" type="slidenum">
              <a:rPr lang="en-AU" altLang="en-US" sz="1200" smtClean="0"/>
              <a:pPr/>
              <a:t>28</a:t>
            </a:fld>
            <a:endParaRPr lang="en-AU" altLang="en-US" sz="1200"/>
          </a:p>
        </p:txBody>
      </p:sp>
    </p:spTree>
    <p:extLst>
      <p:ext uri="{BB962C8B-B14F-4D97-AF65-F5344CB8AC3E}">
        <p14:creationId xmlns:p14="http://schemas.microsoft.com/office/powerpoint/2010/main" val="154205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54BD7F-D906-445E-B3FC-B497B0ED0CB8}" type="slidenum">
              <a:rPr lang="en-US" altLang="en-US" sz="1200"/>
              <a:pPr/>
              <a:t>51</a:t>
            </a:fld>
            <a:endParaRPr lang="en-US" alt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2303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9EB5FD-2CAE-4D92-B123-77C9BA4AD374}" type="slidenum">
              <a:rPr lang="en-US" altLang="en-US" sz="1200"/>
              <a:pPr/>
              <a:t>55</a:t>
            </a:fld>
            <a:endParaRPr lang="en-US" alt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348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9462EF3-3C4F-43EE-ACEE-D4B806740EA3}" type="datetimeFigureOut">
              <a:rPr lang="en-US" smtClean="0"/>
              <a:pPr/>
              <a:t>1/25/2017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595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1/25/2017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8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B620EAD-E369-4933-8469-ED7764B56A1B}" type="datetimeFigureOut">
              <a:rPr lang="en-US" smtClean="0"/>
              <a:t>1/25/2017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
              </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04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1/25/2017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212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09472EB-AC54-4713-BFC2-BEB621108C63}" type="datetimeFigureOut">
              <a:rPr lang="en-US" smtClean="0"/>
              <a:t>1/25/2017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83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1/25/2017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421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1/25/2017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62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1/25/2017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95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1/25/2017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47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6ED06B6-C816-4861-964D-15A98395707D}" type="datetimeFigureOut">
              <a:rPr lang="en-US" smtClean="0"/>
              <a:t>1/25/2017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86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t>1/25/2017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2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0786BE5-D2A3-4BF0-8B30-D7403E61B3DC}" type="datetimeFigureOut">
              <a:rPr lang="en-US" smtClean="0"/>
              <a:t>1/25/2017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
              </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4331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Major Battles of WWI</a:t>
            </a:r>
          </a:p>
        </p:txBody>
      </p:sp>
    </p:spTree>
    <p:extLst>
      <p:ext uri="{BB962C8B-B14F-4D97-AF65-F5344CB8AC3E}">
        <p14:creationId xmlns:p14="http://schemas.microsoft.com/office/powerpoint/2010/main" val="147477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Battle of Marne:</a:t>
            </a:r>
            <a:br>
              <a:rPr lang="en-CA" dirty="0"/>
            </a:br>
            <a:r>
              <a:rPr lang="en-CA" dirty="0"/>
              <a:t>September 4-10, 1914</a:t>
            </a:r>
          </a:p>
        </p:txBody>
      </p:sp>
      <p:sp>
        <p:nvSpPr>
          <p:cNvPr id="3" name="Content Placeholder 2"/>
          <p:cNvSpPr>
            <a:spLocks noGrp="1"/>
          </p:cNvSpPr>
          <p:nvPr>
            <p:ph idx="1"/>
          </p:nvPr>
        </p:nvSpPr>
        <p:spPr>
          <a:xfrm>
            <a:off x="289932" y="1715956"/>
            <a:ext cx="6490009" cy="4923383"/>
          </a:xfrm>
        </p:spPr>
        <p:txBody>
          <a:bodyPr>
            <a:noAutofit/>
          </a:bodyPr>
          <a:lstStyle/>
          <a:p>
            <a:r>
              <a:rPr lang="en-CA" sz="2200" dirty="0"/>
              <a:t>The German army crossed the Belgian border on August 3rd 1914.  The Britain and France declared war on Germany on August 4th. </a:t>
            </a:r>
          </a:p>
          <a:p>
            <a:r>
              <a:rPr lang="en-CA" sz="2200" dirty="0"/>
              <a:t>At the start of the First World War, Germany hoped to avoid fighting on two fronts by knocking out France before turning to Russia, France’s ally. </a:t>
            </a:r>
          </a:p>
          <a:p>
            <a:r>
              <a:rPr lang="en-CA" sz="2200" dirty="0"/>
              <a:t>The initial German offensive had some early success, but there were not enough reinforcements immediately available to sustain momentum. </a:t>
            </a:r>
          </a:p>
          <a:p>
            <a:r>
              <a:rPr lang="en-CA" sz="2200" dirty="0"/>
              <a:t>The French and British launched a counter-offensive at the Marne and after several days of bitter fighting the Germans retreated. </a:t>
            </a:r>
          </a:p>
        </p:txBody>
      </p:sp>
      <p:pic>
        <p:nvPicPr>
          <p:cNvPr id="4" name="Picture 5" descr="FWW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945" y="1971674"/>
            <a:ext cx="483528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attle of Mar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26" y="371060"/>
            <a:ext cx="11029909" cy="633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47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taxis_of_the_Marne_move_6000_french_troops_from_Paris_to_the_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309" y="0"/>
            <a:ext cx="8333700" cy="6286359"/>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4887537" y="6286359"/>
            <a:ext cx="3313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Taxis of the Marne</a:t>
            </a:r>
          </a:p>
        </p:txBody>
      </p:sp>
    </p:spTree>
    <p:extLst>
      <p:ext uri="{BB962C8B-B14F-4D97-AF65-F5344CB8AC3E}">
        <p14:creationId xmlns:p14="http://schemas.microsoft.com/office/powerpoint/2010/main" val="394463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192" y="2180496"/>
            <a:ext cx="11029615" cy="4677504"/>
          </a:xfrm>
        </p:spPr>
        <p:txBody>
          <a:bodyPr>
            <a:normAutofit/>
          </a:bodyPr>
          <a:lstStyle/>
          <a:p>
            <a:r>
              <a:rPr lang="en-CA" sz="2800" dirty="0"/>
              <a:t>Germany’s failure to defeat the French and the British at the Marne also had important strategic implications. </a:t>
            </a:r>
          </a:p>
          <a:p>
            <a:r>
              <a:rPr lang="en-CA" sz="2800" dirty="0"/>
              <a:t>The Russians had mobilised more quickly than the Germans had anticipated and launched their first offensive within two weeks of the war’s outbreak. </a:t>
            </a:r>
          </a:p>
          <a:p>
            <a:r>
              <a:rPr lang="en-CA" sz="2800" dirty="0"/>
              <a:t>The Battle of </a:t>
            </a:r>
            <a:r>
              <a:rPr lang="en-CA" sz="2800" dirty="0" err="1"/>
              <a:t>Tannenberg</a:t>
            </a:r>
            <a:r>
              <a:rPr lang="en-CA" sz="2800" dirty="0"/>
              <a:t> in August 1914 ended in German victory, but the combination of German victory in the east and defeat in the west meant the war would not be quick, but protracted and extended across several fronts. </a:t>
            </a:r>
          </a:p>
        </p:txBody>
      </p:sp>
    </p:spTree>
    <p:extLst>
      <p:ext uri="{BB962C8B-B14F-4D97-AF65-F5344CB8AC3E}">
        <p14:creationId xmlns:p14="http://schemas.microsoft.com/office/powerpoint/2010/main" val="29175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diers of the 1st Battalion, Middlesex Regiment (Duke of Cambridge&amp;#039;s Own) under shrapnel fire, 8 September 1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052513"/>
            <a:ext cx="77152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4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57809" y="1577008"/>
            <a:ext cx="6758607" cy="5092079"/>
          </a:xfrm>
        </p:spPr>
        <p:txBody>
          <a:bodyPr>
            <a:normAutofit/>
          </a:bodyPr>
          <a:lstStyle/>
          <a:p>
            <a:pPr>
              <a:lnSpc>
                <a:spcPct val="90000"/>
              </a:lnSpc>
            </a:pPr>
            <a:r>
              <a:rPr lang="en-CA" sz="2400" dirty="0"/>
              <a:t>The Battle of the Marne also marked the end of mobile warfare on the Western Front. </a:t>
            </a:r>
          </a:p>
          <a:p>
            <a:pPr>
              <a:lnSpc>
                <a:spcPct val="90000"/>
              </a:lnSpc>
            </a:pPr>
            <a:r>
              <a:rPr lang="en-CA" sz="2400" dirty="0"/>
              <a:t>Following their retreat, the Germans re-engaged Allied forces on the Aisne, where fighting began to stagnate into trench warfare. </a:t>
            </a:r>
            <a:endParaRPr lang="en-GB" altLang="en-US" sz="2800" dirty="0"/>
          </a:p>
        </p:txBody>
      </p:sp>
      <p:pic>
        <p:nvPicPr>
          <p:cNvPr id="6151" name="Picture 7" descr="g3cs4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847" y="599730"/>
            <a:ext cx="38100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20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732" y="3797301"/>
            <a:ext cx="4416425" cy="287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ace_to_the_Sea_1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7" y="0"/>
            <a:ext cx="6162261"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7391399" y="2852738"/>
            <a:ext cx="3978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3200" dirty="0">
                <a:solidFill>
                  <a:schemeClr val="hlink"/>
                </a:solidFill>
              </a:rPr>
              <a:t>Allied trenches</a:t>
            </a:r>
          </a:p>
          <a:p>
            <a:pPr>
              <a:spcBef>
                <a:spcPct val="50000"/>
              </a:spcBef>
            </a:pPr>
            <a:r>
              <a:rPr lang="en-GB" altLang="en-US" sz="3200" dirty="0">
                <a:solidFill>
                  <a:srgbClr val="0000CC"/>
                </a:solidFill>
              </a:rPr>
              <a:t>German trenches</a:t>
            </a:r>
          </a:p>
        </p:txBody>
      </p:sp>
    </p:spTree>
    <p:extLst>
      <p:ext uri="{BB962C8B-B14F-4D97-AF65-F5344CB8AC3E}">
        <p14:creationId xmlns:p14="http://schemas.microsoft.com/office/powerpoint/2010/main" val="272619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30" y="481236"/>
            <a:ext cx="8229600" cy="1143000"/>
          </a:xfrm>
        </p:spPr>
        <p:txBody>
          <a:bodyPr/>
          <a:lstStyle/>
          <a:p>
            <a:pPr algn="l"/>
            <a:r>
              <a:rPr lang="en-GB" b="1" dirty="0">
                <a:solidFill>
                  <a:schemeClr val="bg1"/>
                </a:solidFill>
              </a:rPr>
              <a:t>The Race to the Sea</a:t>
            </a:r>
          </a:p>
        </p:txBody>
      </p:sp>
      <p:sp>
        <p:nvSpPr>
          <p:cNvPr id="3" name="Content Placeholder 2"/>
          <p:cNvSpPr>
            <a:spLocks noGrp="1"/>
          </p:cNvSpPr>
          <p:nvPr>
            <p:ph idx="1"/>
          </p:nvPr>
        </p:nvSpPr>
        <p:spPr>
          <a:xfrm>
            <a:off x="530087" y="2001078"/>
            <a:ext cx="7500730" cy="4856922"/>
          </a:xfrm>
        </p:spPr>
        <p:txBody>
          <a:bodyPr>
            <a:normAutofit fontScale="92500"/>
          </a:bodyPr>
          <a:lstStyle/>
          <a:p>
            <a:r>
              <a:rPr lang="en-GB" sz="2400" dirty="0">
                <a:solidFill>
                  <a:schemeClr val="tx1"/>
                </a:solidFill>
              </a:rPr>
              <a:t>The Battle of the Marne was a </a:t>
            </a:r>
            <a:r>
              <a:rPr lang="en-GB" sz="2400" dirty="0">
                <a:solidFill>
                  <a:schemeClr val="tx1"/>
                </a:solidFill>
                <a:effectLst>
                  <a:outerShdw blurRad="38100" dist="38100" dir="2700000" algn="tl">
                    <a:srgbClr val="000000">
                      <a:alpha val="43137"/>
                    </a:srgbClr>
                  </a:outerShdw>
                </a:effectLst>
              </a:rPr>
              <a:t>turning point</a:t>
            </a:r>
            <a:r>
              <a:rPr lang="en-GB" sz="2400" dirty="0">
                <a:solidFill>
                  <a:schemeClr val="tx1"/>
                </a:solidFill>
              </a:rPr>
              <a:t>. The Schlieffen Plan had failed. Germany was now caught up in a war on two-fronts.</a:t>
            </a:r>
          </a:p>
          <a:p>
            <a:r>
              <a:rPr lang="en-GB" sz="2400" dirty="0">
                <a:solidFill>
                  <a:schemeClr val="tx1"/>
                </a:solidFill>
              </a:rPr>
              <a:t>The German generals realised they could not break through the enemy lines. </a:t>
            </a:r>
            <a:r>
              <a:rPr lang="en-GB" sz="2400" dirty="0" err="1">
                <a:solidFill>
                  <a:schemeClr val="tx1"/>
                </a:solidFill>
              </a:rPr>
              <a:t>Moltke</a:t>
            </a:r>
            <a:r>
              <a:rPr lang="en-GB" sz="2400" dirty="0">
                <a:solidFill>
                  <a:schemeClr val="tx1"/>
                </a:solidFill>
              </a:rPr>
              <a:t> was replaced as commander by </a:t>
            </a:r>
            <a:r>
              <a:rPr lang="en-GB" sz="2400" dirty="0" err="1">
                <a:solidFill>
                  <a:schemeClr val="tx1"/>
                </a:solidFill>
              </a:rPr>
              <a:t>Falkenhayn</a:t>
            </a:r>
            <a:r>
              <a:rPr lang="en-GB" sz="2400" dirty="0">
                <a:solidFill>
                  <a:schemeClr val="tx1"/>
                </a:solidFill>
              </a:rPr>
              <a:t> who decided to try and outflank the enemy.</a:t>
            </a:r>
          </a:p>
          <a:p>
            <a:r>
              <a:rPr lang="en-GB" sz="2400" dirty="0">
                <a:solidFill>
                  <a:schemeClr val="tx1"/>
                </a:solidFill>
              </a:rPr>
              <a:t>By the end of 1914, fighting had reached a stalemate. The German army decided to hold ground by digging trenches. </a:t>
            </a:r>
          </a:p>
          <a:p>
            <a:r>
              <a:rPr lang="en-GB" altLang="en-US" sz="2400" dirty="0">
                <a:solidFill>
                  <a:schemeClr val="tx1"/>
                </a:solidFill>
              </a:rPr>
              <a:t>The Battle of the Marne proved the Schlieffen Plan to be a failure, as it showed that Germany’s idea of a fast victory would not happen.</a:t>
            </a:r>
            <a:endParaRPr lang="en-GB" sz="2400" dirty="0">
              <a:solidFill>
                <a:schemeClr val="tx1"/>
              </a:solidFill>
            </a:endParaRPr>
          </a:p>
          <a:p>
            <a:endParaRPr lang="en-GB" dirty="0">
              <a:solidFill>
                <a:schemeClr val="bg1"/>
              </a:solidFill>
            </a:endParaRPr>
          </a:p>
        </p:txBody>
      </p:sp>
      <p:pic>
        <p:nvPicPr>
          <p:cNvPr id="2050" name="Picture 2" descr="http://brandiorozco.files.wordpress.com/2011/02/trench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481" y="2229272"/>
            <a:ext cx="3762697" cy="2713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3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9601" y="397565"/>
            <a:ext cx="8229600" cy="1143000"/>
          </a:xfrm>
        </p:spPr>
        <p:txBody>
          <a:bodyPr/>
          <a:lstStyle/>
          <a:p>
            <a:r>
              <a:rPr lang="en-GB" altLang="en-US" sz="3400" dirty="0"/>
              <a:t>Casualties</a:t>
            </a:r>
          </a:p>
        </p:txBody>
      </p:sp>
      <p:sp>
        <p:nvSpPr>
          <p:cNvPr id="12291" name="Rectangle 3"/>
          <p:cNvSpPr>
            <a:spLocks noGrp="1" noChangeArrowheads="1"/>
          </p:cNvSpPr>
          <p:nvPr>
            <p:ph idx="1"/>
          </p:nvPr>
        </p:nvSpPr>
        <p:spPr>
          <a:xfrm>
            <a:off x="779601" y="2122074"/>
            <a:ext cx="10813774" cy="2993265"/>
          </a:xfrm>
        </p:spPr>
        <p:txBody>
          <a:bodyPr>
            <a:normAutofit/>
          </a:bodyPr>
          <a:lstStyle/>
          <a:p>
            <a:r>
              <a:rPr lang="en-GB" altLang="en-US" sz="3600" dirty="0">
                <a:solidFill>
                  <a:srgbClr val="0070C0"/>
                </a:solidFill>
              </a:rPr>
              <a:t>Allies: 263,000</a:t>
            </a:r>
          </a:p>
          <a:p>
            <a:r>
              <a:rPr lang="en-GB" altLang="en-US" sz="3600" dirty="0">
                <a:solidFill>
                  <a:srgbClr val="FF0000"/>
                </a:solidFill>
              </a:rPr>
              <a:t>Germany: 220,000</a:t>
            </a:r>
          </a:p>
          <a:p>
            <a:r>
              <a:rPr lang="en-GB" altLang="en-US" sz="3600" dirty="0"/>
              <a:t>Total: 483,000</a:t>
            </a:r>
          </a:p>
        </p:txBody>
      </p:sp>
    </p:spTree>
    <p:extLst>
      <p:ext uri="{BB962C8B-B14F-4D97-AF65-F5344CB8AC3E}">
        <p14:creationId xmlns:p14="http://schemas.microsoft.com/office/powerpoint/2010/main" val="388049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Gallipoli</a:t>
            </a:r>
            <a:br>
              <a:rPr lang="en-CA" dirty="0"/>
            </a:br>
            <a:r>
              <a:rPr lang="en-CA" dirty="0"/>
              <a:t>April 25, 1915-January 9, 1916</a:t>
            </a:r>
          </a:p>
        </p:txBody>
      </p:sp>
      <p:sp>
        <p:nvSpPr>
          <p:cNvPr id="3" name="Content Placeholder 2"/>
          <p:cNvSpPr>
            <a:spLocks noGrp="1"/>
          </p:cNvSpPr>
          <p:nvPr>
            <p:ph idx="1"/>
          </p:nvPr>
        </p:nvSpPr>
        <p:spPr/>
        <p:txBody>
          <a:bodyPr>
            <a:normAutofit/>
          </a:bodyPr>
          <a:lstStyle/>
          <a:p>
            <a:r>
              <a:rPr lang="en-CA" sz="2800" dirty="0"/>
              <a:t>The Gallipoli campaign was the land-based element of a strategy intended to allow Allied ships to pass through the Dardanelles, capture Constantinople (now Istanbul) and ultimately knock Ottoman Turkey out of the war. </a:t>
            </a:r>
          </a:p>
          <a:p>
            <a:pPr lvl="1"/>
            <a:r>
              <a:rPr lang="en-CA" sz="2600" dirty="0"/>
              <a:t>But Allied plans were based on the mistaken belief that the Ottomans could be easily overcome. </a:t>
            </a:r>
          </a:p>
        </p:txBody>
      </p:sp>
    </p:spTree>
    <p:extLst>
      <p:ext uri="{BB962C8B-B14F-4D97-AF65-F5344CB8AC3E}">
        <p14:creationId xmlns:p14="http://schemas.microsoft.com/office/powerpoint/2010/main" val="2347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2172" y="746601"/>
            <a:ext cx="7107655" cy="5364797"/>
          </a:xfrm>
          <a:prstGeom prst="rect">
            <a:avLst/>
          </a:prstGeom>
        </p:spPr>
      </p:pic>
    </p:spTree>
    <p:extLst>
      <p:ext uri="{BB962C8B-B14F-4D97-AF65-F5344CB8AC3E}">
        <p14:creationId xmlns:p14="http://schemas.microsoft.com/office/powerpoint/2010/main" val="3658846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allip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42" y="634780"/>
            <a:ext cx="4948123" cy="61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mar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033" y="1644479"/>
            <a:ext cx="6150791" cy="396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63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67"/>
          <p:cNvPicPr preferRelativeResize="0"/>
          <p:nvPr/>
        </p:nvPicPr>
        <p:blipFill>
          <a:blip r:embed="rId2">
            <a:alphaModFix/>
          </a:blip>
          <a:stretch>
            <a:fillRect/>
          </a:stretch>
        </p:blipFill>
        <p:spPr>
          <a:xfrm>
            <a:off x="333057" y="0"/>
            <a:ext cx="11630343" cy="6858000"/>
          </a:xfrm>
          <a:prstGeom prst="rect">
            <a:avLst/>
          </a:prstGeom>
          <a:noFill/>
          <a:ln>
            <a:noFill/>
          </a:ln>
        </p:spPr>
      </p:pic>
    </p:spTree>
    <p:extLst>
      <p:ext uri="{BB962C8B-B14F-4D97-AF65-F5344CB8AC3E}">
        <p14:creationId xmlns:p14="http://schemas.microsoft.com/office/powerpoint/2010/main" val="113621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sz="2800" dirty="0"/>
              <a:t>At dawn on 25 April 1915, Allied troops landed on the Gallipoli peninsula in Ottoman Turkey. </a:t>
            </a:r>
          </a:p>
          <a:p>
            <a:r>
              <a:rPr lang="en-CA" sz="2800" dirty="0"/>
              <a:t>General Sir Ian Hamilton decided to make two landings, placing the British 29th Division at Cape </a:t>
            </a:r>
            <a:r>
              <a:rPr lang="en-CA" sz="2800" dirty="0" err="1"/>
              <a:t>Helles</a:t>
            </a:r>
            <a:r>
              <a:rPr lang="en-CA" sz="2800" dirty="0"/>
              <a:t> and the Australian and New Zealand Army Corps (ANZAC) north of </a:t>
            </a:r>
            <a:r>
              <a:rPr lang="en-CA" sz="2800" dirty="0" err="1"/>
              <a:t>Gaba</a:t>
            </a:r>
            <a:r>
              <a:rPr lang="en-CA" sz="2800" dirty="0"/>
              <a:t> </a:t>
            </a:r>
            <a:r>
              <a:rPr lang="en-CA" sz="2800" dirty="0" err="1"/>
              <a:t>Tepe</a:t>
            </a:r>
            <a:r>
              <a:rPr lang="en-CA" sz="2800" dirty="0"/>
              <a:t> in an area later dubbed Anzac Cove. </a:t>
            </a:r>
          </a:p>
          <a:p>
            <a:pPr lvl="1"/>
            <a:r>
              <a:rPr lang="en-CA" sz="2400" dirty="0"/>
              <a:t>Both landings were quickly contained by determined Ottoman troops and neither the British nor the Anzacs were able to advance. </a:t>
            </a:r>
          </a:p>
        </p:txBody>
      </p:sp>
    </p:spTree>
    <p:extLst>
      <p:ext uri="{BB962C8B-B14F-4D97-AF65-F5344CB8AC3E}">
        <p14:creationId xmlns:p14="http://schemas.microsoft.com/office/powerpoint/2010/main" val="8745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view of &amp;#039;V&amp;#039; Beach, Cape Helles, Gallipoli, taken from SS &amp;lt;em&amp;gt;River Clyde&amp;lt;/em&am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595313"/>
            <a:ext cx="7715250"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39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4677504"/>
          </a:xfrm>
        </p:spPr>
        <p:txBody>
          <a:bodyPr>
            <a:normAutofit/>
          </a:bodyPr>
          <a:lstStyle/>
          <a:p>
            <a:r>
              <a:rPr lang="en-CA" sz="2800" dirty="0"/>
              <a:t>Trench warfare quickly took hold, mirroring the fighting of the Western Front. </a:t>
            </a:r>
          </a:p>
          <a:p>
            <a:r>
              <a:rPr lang="en-CA" sz="2800" dirty="0"/>
              <a:t>Casualties mounted heavily and in the summer heat conditions rapidly deteriorated. </a:t>
            </a:r>
          </a:p>
          <a:p>
            <a:pPr lvl="1"/>
            <a:r>
              <a:rPr lang="en-CA" sz="2400" dirty="0"/>
              <a:t>Sickness was rampant, food quickly became inedible and there were vast swarms of black corpse flies. </a:t>
            </a:r>
          </a:p>
          <a:p>
            <a:r>
              <a:rPr lang="en-CA" sz="2800" dirty="0"/>
              <a:t>In August a new assault was launched north of Anzac Cove. This attack, along with a fresh landing at </a:t>
            </a:r>
            <a:r>
              <a:rPr lang="en-CA" sz="2800" dirty="0" err="1"/>
              <a:t>Suvla</a:t>
            </a:r>
            <a:r>
              <a:rPr lang="en-CA" sz="2800" dirty="0"/>
              <a:t> Bay, quickly failed and stalemate returned. </a:t>
            </a:r>
          </a:p>
        </p:txBody>
      </p:sp>
    </p:spTree>
    <p:extLst>
      <p:ext uri="{BB962C8B-B14F-4D97-AF65-F5344CB8AC3E}">
        <p14:creationId xmlns:p14="http://schemas.microsoft.com/office/powerpoint/2010/main" val="33951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81192" y="702156"/>
            <a:ext cx="11029616" cy="631344"/>
          </a:xfrm>
        </p:spPr>
        <p:txBody>
          <a:bodyPr/>
          <a:lstStyle/>
          <a:p>
            <a:pPr eaLnBrk="1" hangingPunct="1"/>
            <a:r>
              <a:rPr lang="en-AU" altLang="en-US" dirty="0"/>
              <a:t>The ANZAC Landing</a:t>
            </a:r>
            <a:endParaRPr lang="en-AU" altLang="en-US" b="1" dirty="0"/>
          </a:p>
        </p:txBody>
      </p:sp>
      <p:sp>
        <p:nvSpPr>
          <p:cNvPr id="15363" name="Rectangle 3"/>
          <p:cNvSpPr>
            <a:spLocks noGrp="1" noChangeArrowheads="1"/>
          </p:cNvSpPr>
          <p:nvPr>
            <p:ph type="body" idx="1"/>
          </p:nvPr>
        </p:nvSpPr>
        <p:spPr/>
        <p:txBody>
          <a:bodyPr/>
          <a:lstStyle/>
          <a:p>
            <a:pPr eaLnBrk="1" hangingPunct="1"/>
            <a:endParaRPr lang="en-AU" altLang="en-US" b="1" i="1"/>
          </a:p>
          <a:p>
            <a:pPr eaLnBrk="1" hangingPunct="1">
              <a:buFontTx/>
              <a:buNone/>
            </a:pPr>
            <a:r>
              <a:rPr lang="en-AU" altLang="en-US"/>
              <a:t> </a:t>
            </a:r>
          </a:p>
        </p:txBody>
      </p:sp>
      <p:pic>
        <p:nvPicPr>
          <p:cNvPr id="15364" name="Picture 5" descr="Panel 2: Anzac, the landing 1915 by George Lam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49" y="1558925"/>
            <a:ext cx="76327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61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1" y="0"/>
            <a:ext cx="10991849" cy="63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6"/>
          <p:cNvSpPr txBox="1">
            <a:spLocks noChangeArrowheads="1"/>
          </p:cNvSpPr>
          <p:nvPr/>
        </p:nvSpPr>
        <p:spPr bwMode="auto">
          <a:xfrm>
            <a:off x="2089944" y="6354361"/>
            <a:ext cx="7993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800" dirty="0"/>
              <a:t>New Zealand Soldiers dragging a water tank up the hill from Anzac Cove. </a:t>
            </a:r>
          </a:p>
        </p:txBody>
      </p:sp>
    </p:spTree>
    <p:extLst>
      <p:ext uri="{BB962C8B-B14F-4D97-AF65-F5344CB8AC3E}">
        <p14:creationId xmlns:p14="http://schemas.microsoft.com/office/powerpoint/2010/main" val="145724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4510236"/>
          </a:xfrm>
        </p:spPr>
        <p:txBody>
          <a:bodyPr>
            <a:normAutofit/>
          </a:bodyPr>
          <a:lstStyle/>
          <a:p>
            <a:r>
              <a:rPr lang="en-CA" sz="2800" dirty="0"/>
              <a:t>In December, it was decided to evacuate – first Anzac and </a:t>
            </a:r>
            <a:r>
              <a:rPr lang="en-CA" sz="2800" dirty="0" err="1"/>
              <a:t>Suvla</a:t>
            </a:r>
            <a:r>
              <a:rPr lang="en-CA" sz="2800" dirty="0"/>
              <a:t>, and then </a:t>
            </a:r>
            <a:r>
              <a:rPr lang="en-CA" sz="2800" dirty="0" err="1"/>
              <a:t>Helles</a:t>
            </a:r>
            <a:r>
              <a:rPr lang="en-CA" sz="2800" dirty="0"/>
              <a:t> in January 1916. </a:t>
            </a:r>
          </a:p>
          <a:p>
            <a:r>
              <a:rPr lang="en-CA" sz="2800" dirty="0"/>
              <a:t>Gallipoli became a defining moment in the history of both Australia and New Zealand, revealing characteristics that both countries have used to define their soldiers: endurance, determination, initiative and '</a:t>
            </a:r>
            <a:r>
              <a:rPr lang="en-CA" sz="2800" dirty="0" err="1"/>
              <a:t>mateship</a:t>
            </a:r>
            <a:r>
              <a:rPr lang="en-CA" sz="2800" dirty="0"/>
              <a:t>'. </a:t>
            </a:r>
          </a:p>
          <a:p>
            <a:r>
              <a:rPr lang="en-CA" sz="2800" dirty="0"/>
              <a:t>For the Ottomans, it was a brief respite in the decline of their empire. But through the emergence of Mustafa Kemal (later known as Atatürk) as one of the campaign's leading figures, it also led to the foundation of modern Turkey.</a:t>
            </a:r>
          </a:p>
        </p:txBody>
      </p:sp>
    </p:spTree>
    <p:extLst>
      <p:ext uri="{BB962C8B-B14F-4D97-AF65-F5344CB8AC3E}">
        <p14:creationId xmlns:p14="http://schemas.microsoft.com/office/powerpoint/2010/main" val="291434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701675"/>
            <a:ext cx="11029950" cy="1279525"/>
          </a:xfrm>
        </p:spPr>
        <p:txBody>
          <a:bodyPr>
            <a:normAutofit fontScale="90000"/>
          </a:bodyPr>
          <a:lstStyle/>
          <a:p>
            <a:pPr eaLnBrk="1" hangingPunct="1"/>
            <a:r>
              <a:rPr lang="en-AU" altLang="en-US" sz="4000" b="1" dirty="0">
                <a:solidFill>
                  <a:schemeClr val="tx1"/>
                </a:solidFill>
              </a:rPr>
              <a:t>Evacuation</a:t>
            </a:r>
            <a:br>
              <a:rPr lang="en-AU" altLang="en-US" sz="4000" b="1" dirty="0">
                <a:solidFill>
                  <a:schemeClr val="tx1"/>
                </a:solidFill>
              </a:rPr>
            </a:br>
            <a:r>
              <a:rPr lang="en-AU" altLang="en-US" sz="2000" b="1" i="1" dirty="0">
                <a:solidFill>
                  <a:schemeClr val="tx1"/>
                </a:solidFill>
              </a:rPr>
              <a:t>Williams Pier, North Beach, Gallipoli, December 1915</a:t>
            </a:r>
            <a:br>
              <a:rPr lang="en-AU" altLang="en-US" sz="4000" b="1" i="1" dirty="0">
                <a:solidFill>
                  <a:schemeClr val="tx1"/>
                </a:solidFill>
              </a:rPr>
            </a:br>
            <a:endParaRPr lang="en-AU" altLang="en-US" sz="4000" b="1" i="1" dirty="0">
              <a:solidFill>
                <a:schemeClr val="tx1"/>
              </a:solidFill>
            </a:endParaRPr>
          </a:p>
        </p:txBody>
      </p:sp>
      <p:sp>
        <p:nvSpPr>
          <p:cNvPr id="35843" name="Rectangle 3"/>
          <p:cNvSpPr>
            <a:spLocks noGrp="1" noChangeArrowheads="1"/>
          </p:cNvSpPr>
          <p:nvPr>
            <p:ph type="body" idx="4294967295"/>
          </p:nvPr>
        </p:nvSpPr>
        <p:spPr>
          <a:xfrm>
            <a:off x="0" y="1600200"/>
            <a:ext cx="8229600" cy="5257800"/>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pic>
        <p:nvPicPr>
          <p:cNvPr id="35844" name="Picture 5" descr="Panel 8: Williams Pier, North Beach, Gallipoli, December 1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2" y="1341437"/>
            <a:ext cx="7591425" cy="546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04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Casualties</a:t>
            </a:r>
          </a:p>
        </p:txBody>
      </p:sp>
      <p:sp>
        <p:nvSpPr>
          <p:cNvPr id="3" name="Content Placeholder 2"/>
          <p:cNvSpPr>
            <a:spLocks noGrp="1"/>
          </p:cNvSpPr>
          <p:nvPr>
            <p:ph idx="1"/>
          </p:nvPr>
        </p:nvSpPr>
        <p:spPr/>
        <p:txBody>
          <a:bodyPr>
            <a:normAutofit/>
          </a:bodyPr>
          <a:lstStyle/>
          <a:p>
            <a:r>
              <a:rPr lang="en-CA" sz="2800" dirty="0">
                <a:solidFill>
                  <a:srgbClr val="0070C0"/>
                </a:solidFill>
              </a:rPr>
              <a:t>Allies: 220,000</a:t>
            </a:r>
          </a:p>
          <a:p>
            <a:r>
              <a:rPr lang="en-CA" sz="2800" dirty="0">
                <a:solidFill>
                  <a:srgbClr val="FF0000"/>
                </a:solidFill>
              </a:rPr>
              <a:t>Turkey: 253,000</a:t>
            </a:r>
          </a:p>
          <a:p>
            <a:r>
              <a:rPr lang="en-CA" sz="2800" dirty="0"/>
              <a:t>Total: 473,000</a:t>
            </a:r>
          </a:p>
        </p:txBody>
      </p:sp>
    </p:spTree>
    <p:extLst>
      <p:ext uri="{BB962C8B-B14F-4D97-AF65-F5344CB8AC3E}">
        <p14:creationId xmlns:p14="http://schemas.microsoft.com/office/powerpoint/2010/main" val="18471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400" dirty="0"/>
              <a:t>The total number of military and civilian casualties in WWI was more than 37 million.</a:t>
            </a:r>
          </a:p>
          <a:p>
            <a:r>
              <a:rPr lang="en-CA" sz="2400" dirty="0"/>
              <a:t>There was over 16 million deaths and 20 million wounded.</a:t>
            </a:r>
          </a:p>
        </p:txBody>
      </p:sp>
    </p:spTree>
    <p:extLst>
      <p:ext uri="{BB962C8B-B14F-4D97-AF65-F5344CB8AC3E}">
        <p14:creationId xmlns:p14="http://schemas.microsoft.com/office/powerpoint/2010/main" val="10915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Verdun</a:t>
            </a:r>
            <a:br>
              <a:rPr lang="en-CA" dirty="0"/>
            </a:br>
            <a:r>
              <a:rPr lang="en-CA" dirty="0"/>
              <a:t>February 21-December 18, 1916</a:t>
            </a:r>
          </a:p>
        </p:txBody>
      </p:sp>
      <p:sp>
        <p:nvSpPr>
          <p:cNvPr id="3" name="Content Placeholder 2"/>
          <p:cNvSpPr>
            <a:spLocks noGrp="1"/>
          </p:cNvSpPr>
          <p:nvPr>
            <p:ph idx="1"/>
          </p:nvPr>
        </p:nvSpPr>
        <p:spPr/>
        <p:txBody>
          <a:bodyPr/>
          <a:lstStyle/>
          <a:p>
            <a:pPr>
              <a:lnSpc>
                <a:spcPct val="90000"/>
              </a:lnSpc>
            </a:pPr>
            <a:r>
              <a:rPr lang="en-CA" sz="2400" dirty="0"/>
              <a:t>The Battle of Verdun was the longest battle of the First World War. It was also one of the costliest. </a:t>
            </a:r>
          </a:p>
          <a:p>
            <a:pPr>
              <a:lnSpc>
                <a:spcPct val="90000"/>
              </a:lnSpc>
            </a:pPr>
            <a:r>
              <a:rPr lang="en-CA" sz="2400" dirty="0"/>
              <a:t>It began in February 1916 with a German attack on the fortified French town of Verdun, where bitter fighting would continue for most of the year. </a:t>
            </a:r>
            <a:endParaRPr lang="en-US" altLang="en-US" sz="2400" dirty="0"/>
          </a:p>
          <a:p>
            <a:endParaRPr lang="en-CA" dirty="0"/>
          </a:p>
        </p:txBody>
      </p:sp>
    </p:spTree>
    <p:extLst>
      <p:ext uri="{BB962C8B-B14F-4D97-AF65-F5344CB8AC3E}">
        <p14:creationId xmlns:p14="http://schemas.microsoft.com/office/powerpoint/2010/main" val="1348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tle ma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956" y="321365"/>
            <a:ext cx="11368982" cy="605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92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400" dirty="0"/>
              <a:t>The ten-hour opening bombardment saw an unprecedented concentration of firepower and although the French were forced back they did not break. </a:t>
            </a:r>
          </a:p>
          <a:p>
            <a:r>
              <a:rPr lang="en-CA" sz="2400" dirty="0"/>
              <a:t>In the summer, the Germans were forced to reduce their strength at Verdun after the British and Russians launched their own offensives elsewhere. </a:t>
            </a:r>
          </a:p>
        </p:txBody>
      </p:sp>
    </p:spTree>
    <p:extLst>
      <p:ext uri="{BB962C8B-B14F-4D97-AF65-F5344CB8AC3E}">
        <p14:creationId xmlns:p14="http://schemas.microsoft.com/office/powerpoint/2010/main" val="39956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400" dirty="0"/>
              <a:t>The French retook lost ground in the autumn and through careful management of their army, efficient logistics and the resilience of the troops fighting for their homeland, the French secured a defensive victory before the year’s end. </a:t>
            </a:r>
          </a:p>
          <a:p>
            <a:pPr marL="0" indent="0">
              <a:buNone/>
            </a:pPr>
            <a:endParaRPr lang="en-CA" sz="2400" dirty="0"/>
          </a:p>
          <a:p>
            <a:r>
              <a:rPr lang="en-CA" sz="2400" dirty="0"/>
              <a:t>The Germans had lost over 430,000 men killed or wounded and the French approximately 550,000. The trauma of this loss not only affected French political and military decision-making during and after the war, it had a lasting effect on French national consciousness.</a:t>
            </a:r>
          </a:p>
        </p:txBody>
      </p:sp>
    </p:spTree>
    <p:extLst>
      <p:ext uri="{BB962C8B-B14F-4D97-AF65-F5344CB8AC3E}">
        <p14:creationId xmlns:p14="http://schemas.microsoft.com/office/powerpoint/2010/main" val="26423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400" dirty="0"/>
              <a:t>Verdun also had serious strategic implications for the rest of the war. </a:t>
            </a:r>
          </a:p>
          <a:p>
            <a:r>
              <a:rPr lang="en-CA" sz="2400" dirty="0"/>
              <a:t>The Allies had planned to defeat Germany through a series of large co-ordinated offensives, but the German attack at Verdun drastically reduced the number of French troops available. </a:t>
            </a:r>
          </a:p>
        </p:txBody>
      </p:sp>
    </p:spTree>
    <p:extLst>
      <p:ext uri="{BB962C8B-B14F-4D97-AF65-F5344CB8AC3E}">
        <p14:creationId xmlns:p14="http://schemas.microsoft.com/office/powerpoint/2010/main" val="91591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nch troops manning a captured German Maxim gun at Fort Douaumont, Verdun, 1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623888"/>
            <a:ext cx="771525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0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US" altLang="en-US" sz="2400" dirty="0"/>
              <a:t>Nearly 40 million artillery shells were exchanged during the battle, marking the are with craters which are still visible to this day.</a:t>
            </a:r>
          </a:p>
          <a:p>
            <a:pPr marL="0" indent="0">
              <a:lnSpc>
                <a:spcPct val="90000"/>
              </a:lnSpc>
              <a:buNone/>
            </a:pPr>
            <a:endParaRPr lang="en-US" altLang="en-US" dirty="0"/>
          </a:p>
          <a:p>
            <a:endParaRPr lang="en-CA" dirty="0"/>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121153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Casualties</a:t>
            </a:r>
          </a:p>
        </p:txBody>
      </p:sp>
      <p:sp>
        <p:nvSpPr>
          <p:cNvPr id="3" name="Content Placeholder 2"/>
          <p:cNvSpPr>
            <a:spLocks noGrp="1"/>
          </p:cNvSpPr>
          <p:nvPr>
            <p:ph idx="1"/>
          </p:nvPr>
        </p:nvSpPr>
        <p:spPr/>
        <p:txBody>
          <a:bodyPr>
            <a:normAutofit/>
          </a:bodyPr>
          <a:lstStyle/>
          <a:p>
            <a:r>
              <a:rPr lang="en-CA" sz="3600" dirty="0">
                <a:solidFill>
                  <a:srgbClr val="0070C0"/>
                </a:solidFill>
              </a:rPr>
              <a:t>Allies: 542,000 (mostly French)</a:t>
            </a:r>
          </a:p>
          <a:p>
            <a:r>
              <a:rPr lang="en-CA" sz="3600" dirty="0">
                <a:solidFill>
                  <a:srgbClr val="FF0000"/>
                </a:solidFill>
              </a:rPr>
              <a:t>Germany: 435,000</a:t>
            </a:r>
          </a:p>
          <a:p>
            <a:r>
              <a:rPr lang="en-CA" sz="3600" dirty="0"/>
              <a:t>Total: 976,000</a:t>
            </a:r>
          </a:p>
        </p:txBody>
      </p:sp>
    </p:spTree>
    <p:extLst>
      <p:ext uri="{BB962C8B-B14F-4D97-AF65-F5344CB8AC3E}">
        <p14:creationId xmlns:p14="http://schemas.microsoft.com/office/powerpoint/2010/main" val="1020245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31" y="571500"/>
            <a:ext cx="9144000" cy="1143000"/>
          </a:xfrm>
        </p:spPr>
        <p:txBody>
          <a:bodyPr>
            <a:normAutofit/>
          </a:bodyPr>
          <a:lstStyle/>
          <a:p>
            <a:pPr algn="l"/>
            <a:r>
              <a:rPr lang="en-US" sz="3200" b="1" dirty="0"/>
              <a:t>The Battle of Jutland </a:t>
            </a:r>
            <a:br>
              <a:rPr lang="en-US" sz="3200" b="1" dirty="0"/>
            </a:br>
            <a:r>
              <a:rPr lang="en-US" sz="3200" b="1" dirty="0"/>
              <a:t>May 31-June 1, 1916</a:t>
            </a:r>
          </a:p>
        </p:txBody>
      </p:sp>
      <p:sp>
        <p:nvSpPr>
          <p:cNvPr id="3" name="Content Placeholder 2"/>
          <p:cNvSpPr>
            <a:spLocks noGrp="1"/>
          </p:cNvSpPr>
          <p:nvPr>
            <p:ph idx="1"/>
          </p:nvPr>
        </p:nvSpPr>
        <p:spPr>
          <a:xfrm>
            <a:off x="357808" y="2110154"/>
            <a:ext cx="7857723" cy="4747846"/>
          </a:xfrm>
        </p:spPr>
        <p:txBody>
          <a:bodyPr>
            <a:normAutofit/>
          </a:bodyPr>
          <a:lstStyle/>
          <a:p>
            <a:r>
              <a:rPr lang="en-US" sz="2400" dirty="0"/>
              <a:t>The Germans sought to </a:t>
            </a:r>
            <a:r>
              <a:rPr lang="en-US" sz="2400" dirty="0">
                <a:solidFill>
                  <a:schemeClr val="tx1"/>
                </a:solidFill>
              </a:rPr>
              <a:t>break the British blockade </a:t>
            </a:r>
            <a:r>
              <a:rPr lang="en-US" sz="2400" dirty="0"/>
              <a:t>by destroying a portion of the Royal Navy. The Germans had the best exchanges but the British fleet was simply too large.</a:t>
            </a:r>
          </a:p>
          <a:p>
            <a:r>
              <a:rPr lang="en-US" sz="2400" dirty="0"/>
              <a:t>This was the largest naval battle of WWI.</a:t>
            </a:r>
          </a:p>
          <a:p>
            <a:r>
              <a:rPr lang="en-CA" sz="2400" dirty="0"/>
              <a:t>It was the only time that the British and German fleets of 'dreadnought' battleships actually came to blows. </a:t>
            </a:r>
            <a:endParaRPr lang="en-US" sz="2400" dirty="0"/>
          </a:p>
          <a:p>
            <a:endParaRPr lang="en-US" dirty="0"/>
          </a:p>
        </p:txBody>
      </p:sp>
      <p:pic>
        <p:nvPicPr>
          <p:cNvPr id="6" name="Picture 5"/>
          <p:cNvPicPr>
            <a:picLocks noChangeAspect="1"/>
          </p:cNvPicPr>
          <p:nvPr/>
        </p:nvPicPr>
        <p:blipFill>
          <a:blip r:embed="rId2"/>
          <a:stretch>
            <a:fillRect/>
          </a:stretch>
        </p:blipFill>
        <p:spPr>
          <a:xfrm>
            <a:off x="8600212" y="1226249"/>
            <a:ext cx="3472519" cy="2519694"/>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8600213" y="4193512"/>
            <a:ext cx="3472519" cy="2581239"/>
          </a:xfrm>
          <a:prstGeom prst="rect">
            <a:avLst/>
          </a:prstGeom>
          <a:ln>
            <a:noFill/>
          </a:ln>
          <a:effectLst>
            <a:softEdge rad="112500"/>
          </a:effectLst>
        </p:spPr>
      </p:pic>
    </p:spTree>
    <p:extLst>
      <p:ext uri="{BB962C8B-B14F-4D97-AF65-F5344CB8AC3E}">
        <p14:creationId xmlns:p14="http://schemas.microsoft.com/office/powerpoint/2010/main" val="15534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14521" r="-14521"/>
          <a:stretch>
            <a:fillRect/>
          </a:stretch>
        </p:blipFill>
        <p:spPr>
          <a:xfrm>
            <a:off x="258763" y="0"/>
            <a:ext cx="11933237" cy="6858000"/>
          </a:xfrm>
        </p:spPr>
      </p:pic>
    </p:spTree>
    <p:extLst>
      <p:ext uri="{BB962C8B-B14F-4D97-AF65-F5344CB8AC3E}">
        <p14:creationId xmlns:p14="http://schemas.microsoft.com/office/powerpoint/2010/main" val="338602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a:t>
            </a:r>
            <a:r>
              <a:rPr lang="en-CA" dirty="0" err="1"/>
              <a:t>Tannenberg</a:t>
            </a:r>
            <a:br>
              <a:rPr lang="en-CA" dirty="0"/>
            </a:br>
            <a:r>
              <a:rPr lang="en-CA" dirty="0"/>
              <a:t>August 26-30, 1914</a:t>
            </a:r>
          </a:p>
        </p:txBody>
      </p:sp>
      <p:sp>
        <p:nvSpPr>
          <p:cNvPr id="3" name="Content Placeholder 2"/>
          <p:cNvSpPr>
            <a:spLocks noGrp="1"/>
          </p:cNvSpPr>
          <p:nvPr>
            <p:ph idx="1"/>
          </p:nvPr>
        </p:nvSpPr>
        <p:spPr/>
        <p:txBody>
          <a:bodyPr>
            <a:normAutofit/>
          </a:bodyPr>
          <a:lstStyle/>
          <a:p>
            <a:r>
              <a:rPr lang="en-CA" sz="2400" dirty="0"/>
              <a:t>Prior to the start of World War I, Russia boasted one of the largest militaries in the world. </a:t>
            </a:r>
          </a:p>
          <a:p>
            <a:pPr lvl="1"/>
            <a:r>
              <a:rPr lang="en-CA" sz="2000" dirty="0"/>
              <a:t>In 1914, their army consisted of nearly six million conscripts, all of whom were victims of the growing sense of militarism and paranoia sweeping Europe in the years before the war. </a:t>
            </a:r>
          </a:p>
          <a:p>
            <a:pPr lvl="1"/>
            <a:r>
              <a:rPr lang="en-CA" sz="2000" dirty="0"/>
              <a:t>Despite the tactical advantage of size, the Russian Imperial Army was poorly trained and ill-equipped for a modern war. Still, the Germans feared nothing more than a war with Russia and its seemingly inexhaustible supply of men.</a:t>
            </a:r>
          </a:p>
        </p:txBody>
      </p:sp>
    </p:spTree>
    <p:extLst>
      <p:ext uri="{BB962C8B-B14F-4D97-AF65-F5344CB8AC3E}">
        <p14:creationId xmlns:p14="http://schemas.microsoft.com/office/powerpoint/2010/main" val="183195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sp>
        <p:nvSpPr>
          <p:cNvPr id="4" name="Content Placeholder 3"/>
          <p:cNvSpPr>
            <a:spLocks noGrp="1"/>
          </p:cNvSpPr>
          <p:nvPr>
            <p:ph idx="1"/>
          </p:nvPr>
        </p:nvSpPr>
        <p:spPr/>
        <p:txBody>
          <a:bodyPr>
            <a:normAutofit/>
          </a:bodyPr>
          <a:lstStyle/>
          <a:p>
            <a:r>
              <a:rPr lang="en-CA" sz="2400" dirty="0"/>
              <a:t>The German High Seas Fleet hoped to weaken the Royal Navy by launching an ambush on the British Grand Fleet in the North Sea. </a:t>
            </a:r>
          </a:p>
          <a:p>
            <a:r>
              <a:rPr lang="en-CA" sz="2400" dirty="0"/>
              <a:t>German Admiral </a:t>
            </a:r>
            <a:r>
              <a:rPr lang="en-CA" sz="2400" dirty="0" err="1"/>
              <a:t>Reinhard</a:t>
            </a:r>
            <a:r>
              <a:rPr lang="en-CA" sz="2400" dirty="0"/>
              <a:t> </a:t>
            </a:r>
            <a:r>
              <a:rPr lang="en-CA" sz="2400" dirty="0" err="1"/>
              <a:t>Scheer</a:t>
            </a:r>
            <a:r>
              <a:rPr lang="en-CA" sz="2400" dirty="0"/>
              <a:t> planned to lure out both Admiral Sir David Beatty’s Battlecruiser Force and Admiral Sir John Jellicoe's Grand Fleet. </a:t>
            </a:r>
          </a:p>
          <a:p>
            <a:r>
              <a:rPr lang="en-CA" sz="2400" dirty="0" err="1"/>
              <a:t>Scheer</a:t>
            </a:r>
            <a:r>
              <a:rPr lang="en-CA" sz="2400" dirty="0"/>
              <a:t> hoped to destroy Beatty’s force before Jellicoe’s arrived, but the British were warned by their codebreakers and put both forces to sea early. </a:t>
            </a:r>
          </a:p>
        </p:txBody>
      </p:sp>
    </p:spTree>
    <p:extLst>
      <p:ext uri="{BB962C8B-B14F-4D97-AF65-F5344CB8AC3E}">
        <p14:creationId xmlns:p14="http://schemas.microsoft.com/office/powerpoint/2010/main" val="32351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400" dirty="0"/>
              <a:t>Jutland was a confused and bloody action involving 250 ships and around 100,000 men.</a:t>
            </a:r>
          </a:p>
          <a:p>
            <a:r>
              <a:rPr lang="en-CA" sz="2400" dirty="0"/>
              <a:t>The British lost 14 ships and over 6,000 men, but were ready for action again the next day. </a:t>
            </a:r>
          </a:p>
          <a:p>
            <a:r>
              <a:rPr lang="en-CA" sz="2400" dirty="0"/>
              <a:t>The Germans, who had lost 11 ships and over 2,500 men, avoided complete destruction but never again seriously challenged British control of the North Sea.</a:t>
            </a:r>
          </a:p>
        </p:txBody>
      </p:sp>
    </p:spTree>
    <p:extLst>
      <p:ext uri="{BB962C8B-B14F-4D97-AF65-F5344CB8AC3E}">
        <p14:creationId xmlns:p14="http://schemas.microsoft.com/office/powerpoint/2010/main" val="13395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mage to the deck of HMS &amp;lt;em&amp;gt;Chester&amp;lt;/em&amp;gt; sustained during the Battle of Jut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48" y="-1"/>
            <a:ext cx="4723471" cy="694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5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2" y="733072"/>
            <a:ext cx="9144000" cy="892366"/>
          </a:xfrm>
        </p:spPr>
        <p:txBody>
          <a:bodyPr>
            <a:normAutofit/>
          </a:bodyPr>
          <a:lstStyle/>
          <a:p>
            <a:pPr algn="l"/>
            <a:r>
              <a:rPr lang="en-US" b="1" dirty="0"/>
              <a:t>Results of the battle</a:t>
            </a:r>
          </a:p>
        </p:txBody>
      </p:sp>
      <p:sp>
        <p:nvSpPr>
          <p:cNvPr id="3" name="Content Placeholder 2"/>
          <p:cNvSpPr>
            <a:spLocks noGrp="1"/>
          </p:cNvSpPr>
          <p:nvPr>
            <p:ph idx="1"/>
          </p:nvPr>
        </p:nvSpPr>
        <p:spPr>
          <a:xfrm>
            <a:off x="1524001" y="742720"/>
            <a:ext cx="9143999" cy="5715000"/>
          </a:xfrm>
        </p:spPr>
        <p:txBody>
          <a:bodyPr>
            <a:normAutofit/>
          </a:bodyPr>
          <a:lstStyle/>
          <a:p>
            <a:pPr marL="0" indent="0" algn="ctr">
              <a:buNone/>
            </a:pPr>
            <a:r>
              <a:rPr lang="en-US" dirty="0"/>
              <a:t>Both sides claimed victory, so </a:t>
            </a:r>
            <a:r>
              <a:rPr lang="en-US" u="sng" dirty="0">
                <a:solidFill>
                  <a:srgbClr val="FFFF00"/>
                </a:solidFill>
              </a:rPr>
              <a:t>who won</a:t>
            </a:r>
            <a:r>
              <a:rPr lang="en-US" dirty="0">
                <a:solidFill>
                  <a:srgbClr val="FFFF00"/>
                </a:solidFill>
              </a:rPr>
              <a:t> </a:t>
            </a:r>
            <a:r>
              <a:rPr lang="en-US" dirty="0"/>
              <a:t>the battle?</a:t>
            </a:r>
          </a:p>
        </p:txBody>
      </p:sp>
      <p:graphicFrame>
        <p:nvGraphicFramePr>
          <p:cNvPr id="4" name="Table 3"/>
          <p:cNvGraphicFramePr>
            <a:graphicFrameLocks noGrp="1"/>
          </p:cNvGraphicFramePr>
          <p:nvPr>
            <p:extLst/>
          </p:nvPr>
        </p:nvGraphicFramePr>
        <p:xfrm>
          <a:off x="463825" y="1985654"/>
          <a:ext cx="11264350" cy="4872346"/>
        </p:xfrm>
        <a:graphic>
          <a:graphicData uri="http://schemas.openxmlformats.org/drawingml/2006/table">
            <a:tbl>
              <a:tblPr firstRow="1" bandRow="1">
                <a:tableStyleId>{00A15C55-8517-42AA-B614-E9B94910E393}</a:tableStyleId>
              </a:tblPr>
              <a:tblGrid>
                <a:gridCol w="5632175">
                  <a:extLst>
                    <a:ext uri="{9D8B030D-6E8A-4147-A177-3AD203B41FA5}">
                      <a16:colId xmlns:a16="http://schemas.microsoft.com/office/drawing/2014/main" val="20000"/>
                    </a:ext>
                  </a:extLst>
                </a:gridCol>
                <a:gridCol w="5632175">
                  <a:extLst>
                    <a:ext uri="{9D8B030D-6E8A-4147-A177-3AD203B41FA5}">
                      <a16:colId xmlns:a16="http://schemas.microsoft.com/office/drawing/2014/main" val="20001"/>
                    </a:ext>
                  </a:extLst>
                </a:gridCol>
              </a:tblGrid>
              <a:tr h="349218">
                <a:tc>
                  <a:txBody>
                    <a:bodyPr/>
                    <a:lstStyle/>
                    <a:p>
                      <a:pPr algn="ctr"/>
                      <a:r>
                        <a:rPr lang="en-GB" dirty="0"/>
                        <a:t>The British War</a:t>
                      </a:r>
                    </a:p>
                  </a:txBody>
                  <a:tcPr/>
                </a:tc>
                <a:tc>
                  <a:txBody>
                    <a:bodyPr/>
                    <a:lstStyle/>
                    <a:p>
                      <a:pPr algn="ctr"/>
                      <a:r>
                        <a:rPr lang="en-GB" dirty="0"/>
                        <a:t>The German War</a:t>
                      </a:r>
                    </a:p>
                  </a:txBody>
                  <a:tcPr/>
                </a:tc>
                <a:extLst>
                  <a:ext uri="{0D108BD9-81ED-4DB2-BD59-A6C34878D82A}">
                    <a16:rowId xmlns:a16="http://schemas.microsoft.com/office/drawing/2014/main" val="10000"/>
                  </a:ext>
                </a:extLst>
              </a:tr>
              <a:tr h="4506586">
                <a:tc>
                  <a:txBody>
                    <a:bodyPr/>
                    <a:lstStyle/>
                    <a:p>
                      <a:pPr marL="285750" indent="-285750">
                        <a:buFont typeface="Arial" panose="020B0604020202020204" pitchFamily="34" charset="0"/>
                        <a:buChar char="•"/>
                      </a:pPr>
                      <a:r>
                        <a:rPr lang="en-GB" sz="2000" dirty="0"/>
                        <a:t>The</a:t>
                      </a:r>
                      <a:r>
                        <a:rPr lang="en-GB" sz="2000" baseline="0" dirty="0"/>
                        <a:t> Germans had </a:t>
                      </a:r>
                      <a:r>
                        <a:rPr lang="en-GB" sz="2000" b="1" i="1" baseline="0" dirty="0"/>
                        <a:t>fled </a:t>
                      </a:r>
                      <a:r>
                        <a:rPr lang="en-GB" sz="2000" baseline="0" dirty="0"/>
                        <a:t>the battle.</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The German fleet </a:t>
                      </a:r>
                      <a:r>
                        <a:rPr lang="en-GB" sz="2000" b="1" i="1" baseline="0" dirty="0"/>
                        <a:t>rarely went to sea again</a:t>
                      </a:r>
                      <a:r>
                        <a:rPr lang="en-GB" sz="2000" baseline="0" dirty="0"/>
                        <a:t>, leaving the Royal Navy in control of the North Sea.</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The British </a:t>
                      </a:r>
                      <a:r>
                        <a:rPr lang="en-GB" sz="2000" b="1" i="1" baseline="0" dirty="0"/>
                        <a:t>continued to blockade Germany</a:t>
                      </a:r>
                      <a:r>
                        <a:rPr lang="en-GB" sz="2000" baseline="0" dirty="0"/>
                        <a:t>. A US newspaper summarised the outcome of Jutland in this way: ‘</a:t>
                      </a:r>
                      <a:r>
                        <a:rPr lang="en-GB" sz="2000" b="0" i="1" baseline="0" dirty="0"/>
                        <a:t>The German fleet has assaulted its jailor, but it is still in jail</a:t>
                      </a:r>
                      <a:r>
                        <a:rPr lang="en-GB" sz="2000" baseline="0" dirty="0"/>
                        <a:t>.’</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The Germans were forced to revert to unrestricted U-boat warfare, which brought the </a:t>
                      </a:r>
                      <a:r>
                        <a:rPr lang="en-GB" sz="2000" b="1" i="1" baseline="0" dirty="0"/>
                        <a:t>USA into the war </a:t>
                      </a:r>
                      <a:r>
                        <a:rPr lang="en-GB" sz="2000" baseline="0" dirty="0"/>
                        <a:t>on the Allied side.</a:t>
                      </a:r>
                      <a:endParaRPr lang="en-GB" sz="2000" dirty="0"/>
                    </a:p>
                  </a:txBody>
                  <a:tcPr/>
                </a:tc>
                <a:tc>
                  <a:txBody>
                    <a:bodyPr/>
                    <a:lstStyle/>
                    <a:p>
                      <a:pPr marL="285750" indent="-285750">
                        <a:buFont typeface="Arial" panose="020B0604020202020204" pitchFamily="34" charset="0"/>
                        <a:buChar char="•"/>
                      </a:pPr>
                      <a:r>
                        <a:rPr lang="en-GB" sz="2000" dirty="0"/>
                        <a:t>The Germans had </a:t>
                      </a:r>
                      <a:r>
                        <a:rPr lang="en-GB" sz="2000" b="1" i="1" dirty="0"/>
                        <a:t>inflicted the greater</a:t>
                      </a:r>
                      <a:r>
                        <a:rPr lang="en-GB" sz="2000" b="1" i="1" baseline="0" dirty="0"/>
                        <a:t> losses</a:t>
                      </a:r>
                      <a:r>
                        <a:rPr lang="en-GB" sz="2000" baseline="0" dirty="0"/>
                        <a:t>, with 14 British and only 11 German ships sunk.</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The British suffered </a:t>
                      </a:r>
                      <a:r>
                        <a:rPr lang="en-GB" sz="2000" b="1" i="1" baseline="0" dirty="0"/>
                        <a:t>far heavier casualties</a:t>
                      </a:r>
                      <a:r>
                        <a:rPr lang="en-GB" sz="2000" baseline="0" dirty="0"/>
                        <a:t> – 6000 British to 2500 Germans.</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German </a:t>
                      </a:r>
                      <a:r>
                        <a:rPr lang="en-GB" sz="2000" b="1" i="1" baseline="0" dirty="0"/>
                        <a:t>gunnery was far better </a:t>
                      </a:r>
                      <a:r>
                        <a:rPr lang="en-GB" sz="2000" baseline="0" dirty="0"/>
                        <a:t>– about half of all big shells scored hits compared with about 1/3 of those fired by the British ships.</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The design of the German ships, especially the gun turrets, </a:t>
                      </a:r>
                      <a:r>
                        <a:rPr lang="en-GB" sz="2000" b="1" i="1" baseline="0" dirty="0"/>
                        <a:t>was shown to be better</a:t>
                      </a:r>
                      <a:r>
                        <a:rPr lang="en-GB" sz="2000" baseline="0" dirty="0"/>
                        <a:t>.</a:t>
                      </a:r>
                      <a:endParaRPr lang="en-GB"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1663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Casualties</a:t>
            </a:r>
          </a:p>
        </p:txBody>
      </p:sp>
      <p:sp>
        <p:nvSpPr>
          <p:cNvPr id="3" name="Content Placeholder 2"/>
          <p:cNvSpPr>
            <a:spLocks noGrp="1"/>
          </p:cNvSpPr>
          <p:nvPr>
            <p:ph idx="1"/>
          </p:nvPr>
        </p:nvSpPr>
        <p:spPr/>
        <p:txBody>
          <a:bodyPr>
            <a:normAutofit/>
          </a:bodyPr>
          <a:lstStyle/>
          <a:p>
            <a:r>
              <a:rPr lang="en-US" sz="3200" dirty="0">
                <a:solidFill>
                  <a:srgbClr val="0070C0"/>
                </a:solidFill>
              </a:rPr>
              <a:t>Britain: 14 ships sunk, 6094 killed, 674 wounded, 177 captured</a:t>
            </a:r>
          </a:p>
          <a:p>
            <a:r>
              <a:rPr lang="en-US" sz="3200" dirty="0">
                <a:solidFill>
                  <a:srgbClr val="FF0000"/>
                </a:solidFill>
              </a:rPr>
              <a:t>Germany: 11 ships sunk, 2551 killed, 507 wounded</a:t>
            </a:r>
          </a:p>
          <a:p>
            <a:r>
              <a:rPr lang="en-US" sz="3200" dirty="0"/>
              <a:t>Result: Germans claim victory but too weak to ever attempt a full naval attack and retreat to ports.</a:t>
            </a:r>
          </a:p>
        </p:txBody>
      </p:sp>
    </p:spTree>
    <p:extLst>
      <p:ext uri="{BB962C8B-B14F-4D97-AF65-F5344CB8AC3E}">
        <p14:creationId xmlns:p14="http://schemas.microsoft.com/office/powerpoint/2010/main" val="312640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Battle of the Somme</a:t>
            </a:r>
            <a:br>
              <a:rPr lang="en-CA" dirty="0"/>
            </a:br>
            <a:r>
              <a:rPr lang="en-CA" dirty="0"/>
              <a:t>July 1-November 18, 1916</a:t>
            </a:r>
          </a:p>
        </p:txBody>
      </p:sp>
      <p:sp>
        <p:nvSpPr>
          <p:cNvPr id="3" name="Content Placeholder 2"/>
          <p:cNvSpPr>
            <a:spLocks noGrp="1"/>
          </p:cNvSpPr>
          <p:nvPr>
            <p:ph idx="1"/>
          </p:nvPr>
        </p:nvSpPr>
        <p:spPr/>
        <p:txBody>
          <a:bodyPr/>
          <a:lstStyle/>
          <a:p>
            <a:r>
              <a:rPr lang="en-US" altLang="en-US" sz="2400" dirty="0"/>
              <a:t>While Germans were busy fighting the French at Verdun, the Allies tried to end trench warfare with a huge attack on the German trenches at The Battle of Somme</a:t>
            </a:r>
          </a:p>
          <a:p>
            <a:endParaRPr lang="en-US" altLang="en-US" sz="2400" b="1" dirty="0"/>
          </a:p>
          <a:p>
            <a:r>
              <a:rPr lang="en-US" altLang="en-US" sz="2400" dirty="0"/>
              <a:t>The attack was not successful. It is considered to be the BIGGEST disaster in British history: 58,000 casualties in one day.</a:t>
            </a:r>
          </a:p>
          <a:p>
            <a:endParaRPr lang="en-US" altLang="en-US" dirty="0"/>
          </a:p>
          <a:p>
            <a:endParaRPr lang="en-CA" dirty="0"/>
          </a:p>
        </p:txBody>
      </p:sp>
    </p:spTree>
    <p:extLst>
      <p:ext uri="{BB962C8B-B14F-4D97-AF65-F5344CB8AC3E}">
        <p14:creationId xmlns:p14="http://schemas.microsoft.com/office/powerpoint/2010/main" val="23608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attle ma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573" y="0"/>
            <a:ext cx="113481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428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normAutofit fontScale="92500" lnSpcReduction="20000"/>
          </a:bodyPr>
          <a:lstStyle/>
          <a:p>
            <a:r>
              <a:rPr lang="en-US" altLang="en-US" sz="2800" dirty="0"/>
              <a:t>The Germans were not pushed back</a:t>
            </a:r>
          </a:p>
          <a:p>
            <a:endParaRPr lang="en-US" altLang="en-US" sz="2800" dirty="0"/>
          </a:p>
          <a:p>
            <a:r>
              <a:rPr lang="en-US" altLang="en-US" sz="2800" dirty="0"/>
              <a:t>Over 20,000 Canadians were killed</a:t>
            </a:r>
          </a:p>
          <a:p>
            <a:endParaRPr lang="en-US" altLang="en-US" sz="2800" dirty="0"/>
          </a:p>
          <a:p>
            <a:r>
              <a:rPr lang="en-US" altLang="en-US" sz="2800" dirty="0"/>
              <a:t>90% of the Newfoundland regiment was killed</a:t>
            </a:r>
          </a:p>
          <a:p>
            <a:pPr marL="0" indent="0">
              <a:buNone/>
            </a:pPr>
            <a:endParaRPr lang="en-US" altLang="en-US" sz="2800" dirty="0"/>
          </a:p>
          <a:p>
            <a:r>
              <a:rPr lang="en-US" altLang="en-US" sz="2800" dirty="0"/>
              <a:t>After 5 months of fighting, the Allies had only gained a few </a:t>
            </a:r>
            <a:r>
              <a:rPr lang="en-US" altLang="en-US" sz="2800" dirty="0" err="1"/>
              <a:t>kilometres</a:t>
            </a:r>
            <a:r>
              <a:rPr lang="en-US" altLang="en-US" sz="2800" dirty="0"/>
              <a:t> of territory</a:t>
            </a:r>
          </a:p>
          <a:p>
            <a:pPr marL="0" indent="0">
              <a:buNone/>
            </a:pPr>
            <a:endParaRPr lang="en-US" altLang="en-US" sz="2800" dirty="0"/>
          </a:p>
        </p:txBody>
      </p:sp>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477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nzherald.co.nz/webcontent/infographics/357/ww1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240" y="0"/>
            <a:ext cx="101237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316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81192" y="2180496"/>
            <a:ext cx="11029615" cy="4360981"/>
          </a:xfrm>
        </p:spPr>
        <p:txBody>
          <a:bodyPr>
            <a:normAutofit/>
          </a:bodyPr>
          <a:lstStyle/>
          <a:p>
            <a:pPr marL="0" indent="0">
              <a:buNone/>
            </a:pPr>
            <a:r>
              <a:rPr lang="en-US" altLang="en-US" sz="2400" dirty="0"/>
              <a:t>The Battle of Somme was a disaster for many reasons</a:t>
            </a:r>
          </a:p>
          <a:p>
            <a:pPr marL="342900" indent="-342900">
              <a:buFont typeface="+mj-lt"/>
              <a:buAutoNum type="arabicParenR"/>
            </a:pPr>
            <a:r>
              <a:rPr lang="en-US" altLang="en-US" sz="2400" dirty="0"/>
              <a:t>The Allies shells were too weak to damage German concrete bunkers buried deep underground</a:t>
            </a:r>
          </a:p>
          <a:p>
            <a:pPr marL="342900" indent="-342900">
              <a:buFont typeface="+mj-lt"/>
              <a:buAutoNum type="arabicParenR"/>
            </a:pPr>
            <a:r>
              <a:rPr lang="en-US" altLang="en-US" sz="2400" dirty="0"/>
              <a:t>Allied troops were overloaded with 25 – 60 </a:t>
            </a:r>
            <a:r>
              <a:rPr lang="en-US" altLang="en-US" sz="2400" dirty="0" err="1"/>
              <a:t>kgs</a:t>
            </a:r>
            <a:r>
              <a:rPr lang="en-US" altLang="en-US" sz="2400" dirty="0"/>
              <a:t> of gear</a:t>
            </a:r>
          </a:p>
          <a:p>
            <a:pPr marL="342900" indent="-342900">
              <a:buFont typeface="+mj-lt"/>
              <a:buAutoNum type="arabicParenR"/>
            </a:pPr>
            <a:r>
              <a:rPr lang="en-US" altLang="en-US" sz="2400" dirty="0"/>
              <a:t>A nearby mine was detonated ten minutes before the attack, which warned the Germans</a:t>
            </a:r>
          </a:p>
          <a:p>
            <a:pPr marL="342900" indent="-342900">
              <a:buFont typeface="+mj-lt"/>
              <a:buAutoNum type="arabicParenR"/>
            </a:pPr>
            <a:r>
              <a:rPr lang="en-US" altLang="en-US" sz="2400" dirty="0"/>
              <a:t>The attack was delayed and happened in daylight, rather than at night</a:t>
            </a:r>
          </a:p>
          <a:p>
            <a:pPr marL="342900" indent="-342900">
              <a:buFont typeface="+mj-lt"/>
              <a:buAutoNum type="arabicParenR"/>
            </a:pPr>
            <a:r>
              <a:rPr lang="en-US" altLang="en-US" sz="2400" dirty="0"/>
              <a:t>The attack was ordered to continue, even though most soldiers were dying</a:t>
            </a:r>
          </a:p>
          <a:p>
            <a:endParaRPr lang="en-US" altLang="en-US" dirty="0"/>
          </a:p>
          <a:p>
            <a:endParaRPr lang="en-US" altLang="en-US" dirty="0"/>
          </a:p>
        </p:txBody>
      </p:sp>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5146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annen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653" y="0"/>
            <a:ext cx="10234246" cy="685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92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3043910"/>
            <a:ext cx="11029615" cy="2118640"/>
          </a:xfrm>
        </p:spPr>
        <p:txBody>
          <a:bodyPr>
            <a:normAutofit fontScale="90000"/>
          </a:bodyPr>
          <a:lstStyle/>
          <a:p>
            <a:pPr algn="ctr"/>
            <a:r>
              <a:rPr lang="en-CA" cap="none" dirty="0"/>
              <a:t>“We are so busy here that we scarcely know where to turn. It is just a procession of wounded coming and going all the time, for we have to send them off as quickly as possible in order to make room for the new arrivals. Thirty-eight went off last Tuesday and fifteen on Friday, but the beds are filled up again. The last ones we have been getting are so badly wounded that I wonder who can be moved on Tuesday.”</a:t>
            </a:r>
            <a:br>
              <a:rPr lang="en-CA" cap="none" dirty="0"/>
            </a:br>
            <a:r>
              <a:rPr lang="en-CA" cap="none" dirty="0"/>
              <a:t>					</a:t>
            </a:r>
            <a:r>
              <a:rPr lang="en-CA" sz="2700" cap="none" dirty="0"/>
              <a:t>-Agnes Warner, Canadian nurse at the Somme, in a letter home, 1916</a:t>
            </a:r>
            <a:endParaRPr lang="en-CA" cap="none" dirty="0"/>
          </a:p>
        </p:txBody>
      </p:sp>
    </p:spTree>
    <p:extLst>
      <p:ext uri="{BB962C8B-B14F-4D97-AF65-F5344CB8AC3E}">
        <p14:creationId xmlns:p14="http://schemas.microsoft.com/office/powerpoint/2010/main" val="3585621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731520" y="1905000"/>
            <a:ext cx="10879288" cy="4495800"/>
          </a:xfrm>
        </p:spPr>
        <p:txBody>
          <a:bodyPr/>
          <a:lstStyle/>
          <a:p>
            <a:pPr eaLnBrk="1" hangingPunct="1"/>
            <a:r>
              <a:rPr lang="en-US" altLang="en-US" sz="2800" dirty="0"/>
              <a:t>General Douglas Haig was in charge of this offensive.  He used an old war tactic of marching soldiers into battle</a:t>
            </a:r>
          </a:p>
          <a:p>
            <a:pPr eaLnBrk="1" hangingPunct="1">
              <a:buFontTx/>
              <a:buNone/>
            </a:pPr>
            <a:endParaRPr lang="en-US" altLang="en-US" sz="2800" dirty="0"/>
          </a:p>
          <a:p>
            <a:pPr eaLnBrk="1" hangingPunct="1"/>
            <a:r>
              <a:rPr lang="en-US" altLang="en-US" sz="2800" dirty="0"/>
              <a:t>As more and more troops were ordered to march across open fields they were shot down by German machine guns.</a:t>
            </a:r>
          </a:p>
        </p:txBody>
      </p:sp>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18840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descr="battle of som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59092" cy="446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4" descr="battle of somm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7304" y="1768253"/>
            <a:ext cx="5764696" cy="50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094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som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03" y="781878"/>
            <a:ext cx="10642881" cy="547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024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om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43" y="0"/>
            <a:ext cx="9852991" cy="68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136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62707" y="1828800"/>
            <a:ext cx="10818055" cy="4114800"/>
          </a:xfrm>
        </p:spPr>
        <p:txBody>
          <a:bodyPr>
            <a:normAutofit/>
          </a:bodyPr>
          <a:lstStyle/>
          <a:p>
            <a:pPr eaLnBrk="1" hangingPunct="1">
              <a:lnSpc>
                <a:spcPct val="90000"/>
              </a:lnSpc>
              <a:defRPr/>
            </a:pPr>
            <a:r>
              <a:rPr lang="en-US" sz="2400" dirty="0"/>
              <a:t>The 90% of Royal Newfoundland Regiment (over 700 men) were killed within 3o minutes of fighting.</a:t>
            </a:r>
          </a:p>
          <a:p>
            <a:pPr eaLnBrk="1" hangingPunct="1">
              <a:lnSpc>
                <a:spcPct val="90000"/>
              </a:lnSpc>
              <a:defRPr/>
            </a:pPr>
            <a:endParaRPr lang="en-US" sz="2400" dirty="0"/>
          </a:p>
          <a:p>
            <a:pPr eaLnBrk="1" hangingPunct="1">
              <a:lnSpc>
                <a:spcPct val="90000"/>
              </a:lnSpc>
              <a:defRPr/>
            </a:pPr>
            <a:r>
              <a:rPr lang="en-US" sz="2400" dirty="0"/>
              <a:t>Armoured tanks were first used in the battlefields of Somme</a:t>
            </a:r>
          </a:p>
          <a:p>
            <a:pPr marL="0" indent="0">
              <a:lnSpc>
                <a:spcPct val="90000"/>
              </a:lnSpc>
              <a:buNone/>
              <a:defRPr/>
            </a:pPr>
            <a:endParaRPr lang="en-US" sz="2400" dirty="0"/>
          </a:p>
          <a:p>
            <a:pPr eaLnBrk="1" hangingPunct="1">
              <a:lnSpc>
                <a:spcPct val="90000"/>
              </a:lnSpc>
              <a:defRPr/>
            </a:pPr>
            <a:r>
              <a:rPr lang="en-US" sz="2400" dirty="0"/>
              <a:t>British Commander Haig claimed victory, but little was gained</a:t>
            </a:r>
          </a:p>
        </p:txBody>
      </p:sp>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12243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a:lnSpc>
                <a:spcPct val="90000"/>
              </a:lnSpc>
            </a:pPr>
            <a:r>
              <a:rPr lang="en-US" altLang="en-US" sz="2400" dirty="0"/>
              <a:t>Battle of Verdun and the Battle of Somme were the two battles that had the greatest impact on the war.</a:t>
            </a:r>
          </a:p>
          <a:p>
            <a:r>
              <a:rPr lang="en-US" altLang="en-US" sz="2400" dirty="0"/>
              <a:t>Both Somme and Verdun were planned wars of attrition (an attacking strategy that wears down an enemy with constant attacks)</a:t>
            </a:r>
          </a:p>
          <a:p>
            <a:r>
              <a:rPr lang="en-US" altLang="en-US" sz="2400" dirty="0"/>
              <a:t>Verdun was to the French and Germans what the Somme was to the British: a symbol of the horrors of war, and the futility of WWI</a:t>
            </a:r>
          </a:p>
        </p:txBody>
      </p:sp>
    </p:spTree>
    <p:extLst>
      <p:ext uri="{BB962C8B-B14F-4D97-AF65-F5344CB8AC3E}">
        <p14:creationId xmlns:p14="http://schemas.microsoft.com/office/powerpoint/2010/main" val="20177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Casualties</a:t>
            </a:r>
          </a:p>
        </p:txBody>
      </p:sp>
      <p:sp>
        <p:nvSpPr>
          <p:cNvPr id="3" name="Content Placeholder 2"/>
          <p:cNvSpPr>
            <a:spLocks noGrp="1"/>
          </p:cNvSpPr>
          <p:nvPr>
            <p:ph idx="1"/>
          </p:nvPr>
        </p:nvSpPr>
        <p:spPr/>
        <p:txBody>
          <a:bodyPr>
            <a:normAutofit/>
          </a:bodyPr>
          <a:lstStyle/>
          <a:p>
            <a:r>
              <a:rPr lang="en-CA" sz="2400" dirty="0">
                <a:solidFill>
                  <a:srgbClr val="0070C0"/>
                </a:solidFill>
              </a:rPr>
              <a:t>Allies: 623,906 </a:t>
            </a:r>
          </a:p>
          <a:p>
            <a:pPr lvl="1"/>
            <a:r>
              <a:rPr lang="en-CA" sz="2200" dirty="0"/>
              <a:t>Including 19,240 in one day: the greatest single day loss of life in the history of the British Army</a:t>
            </a:r>
          </a:p>
          <a:p>
            <a:pPr lvl="1"/>
            <a:r>
              <a:rPr lang="en-CA" sz="2400" dirty="0"/>
              <a:t>100 tanks, 782 aircraft</a:t>
            </a:r>
          </a:p>
          <a:p>
            <a:r>
              <a:rPr lang="en-CA" sz="2400" dirty="0">
                <a:solidFill>
                  <a:srgbClr val="FF0000"/>
                </a:solidFill>
              </a:rPr>
              <a:t>Germany: 600,000</a:t>
            </a:r>
          </a:p>
          <a:p>
            <a:r>
              <a:rPr lang="en-CA" sz="2400" dirty="0"/>
              <a:t>Total: 1,219,201</a:t>
            </a:r>
          </a:p>
        </p:txBody>
      </p:sp>
    </p:spTree>
    <p:extLst>
      <p:ext uri="{BB962C8B-B14F-4D97-AF65-F5344CB8AC3E}">
        <p14:creationId xmlns:p14="http://schemas.microsoft.com/office/powerpoint/2010/main" val="1139853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Hundred Days offensive</a:t>
            </a:r>
            <a:br>
              <a:rPr lang="en-CA" dirty="0"/>
            </a:br>
            <a:r>
              <a:rPr lang="en-CA" dirty="0"/>
              <a:t>August 8-November 11, 1918</a:t>
            </a:r>
          </a:p>
        </p:txBody>
      </p:sp>
      <p:sp>
        <p:nvSpPr>
          <p:cNvPr id="3" name="Content Placeholder 2"/>
          <p:cNvSpPr>
            <a:spLocks noGrp="1"/>
          </p:cNvSpPr>
          <p:nvPr>
            <p:ph idx="1"/>
          </p:nvPr>
        </p:nvSpPr>
        <p:spPr/>
        <p:txBody>
          <a:bodyPr/>
          <a:lstStyle/>
          <a:p>
            <a:r>
              <a:rPr lang="en-CA" dirty="0"/>
              <a:t>The Battle of Amiens (8-11 August 1918) heralded the start of the Hundred Days campaign, a four-month period of Allied success. </a:t>
            </a:r>
          </a:p>
          <a:p>
            <a:r>
              <a:rPr lang="en-CA" dirty="0"/>
              <a:t>After surviving the German Spring Offensives, Allied forces launched a counter-punch of their own and from the summer of 1918 onwards, they were constantly on the advance. </a:t>
            </a:r>
          </a:p>
        </p:txBody>
      </p:sp>
    </p:spTree>
    <p:extLst>
      <p:ext uri="{BB962C8B-B14F-4D97-AF65-F5344CB8AC3E}">
        <p14:creationId xmlns:p14="http://schemas.microsoft.com/office/powerpoint/2010/main" val="1489379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Casualties</a:t>
            </a:r>
          </a:p>
        </p:txBody>
      </p:sp>
      <p:sp>
        <p:nvSpPr>
          <p:cNvPr id="3" name="Content Placeholder 2"/>
          <p:cNvSpPr>
            <a:spLocks noGrp="1"/>
          </p:cNvSpPr>
          <p:nvPr>
            <p:ph idx="1"/>
          </p:nvPr>
        </p:nvSpPr>
        <p:spPr/>
        <p:txBody>
          <a:bodyPr/>
          <a:lstStyle/>
          <a:p>
            <a:r>
              <a:rPr lang="en-CA" dirty="0"/>
              <a:t>Allies:1,069,636 (including 127,000 Americans)</a:t>
            </a:r>
          </a:p>
          <a:p>
            <a:r>
              <a:rPr lang="en-CA" dirty="0"/>
              <a:t>Germany: 785,733</a:t>
            </a:r>
          </a:p>
          <a:p>
            <a:r>
              <a:rPr lang="en-CA" dirty="0"/>
              <a:t>Total: 1,855,369</a:t>
            </a:r>
          </a:p>
        </p:txBody>
      </p:sp>
    </p:spTree>
    <p:extLst>
      <p:ext uri="{BB962C8B-B14F-4D97-AF65-F5344CB8AC3E}">
        <p14:creationId xmlns:p14="http://schemas.microsoft.com/office/powerpoint/2010/main" val="146331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400" dirty="0"/>
              <a:t>Following the Schlieffen plan, German leaders sent the majority of their army into Belgium and France. </a:t>
            </a:r>
          </a:p>
          <a:p>
            <a:r>
              <a:rPr lang="en-CA" sz="2400" dirty="0"/>
              <a:t>One army, the Eighth, was sent to defend Germany’s Eastern border. </a:t>
            </a:r>
          </a:p>
          <a:p>
            <a:r>
              <a:rPr lang="en-CA" sz="2400" dirty="0"/>
              <a:t>Two weeks after the war began, Russia kept its promise to France and invaded Germany despite their lack of preparedness.</a:t>
            </a:r>
          </a:p>
        </p:txBody>
      </p:sp>
    </p:spTree>
    <p:extLst>
      <p:ext uri="{BB962C8B-B14F-4D97-AF65-F5344CB8AC3E}">
        <p14:creationId xmlns:p14="http://schemas.microsoft.com/office/powerpoint/2010/main" val="30560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nzherald.co.nz/webcontent/infographics/357/ww1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98" y="223024"/>
            <a:ext cx="10349726" cy="53417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59501" y="5866652"/>
            <a:ext cx="5145639"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Russian soldiers in winter uniform</a:t>
            </a:r>
          </a:p>
        </p:txBody>
      </p:sp>
    </p:spTree>
    <p:extLst>
      <p:ext uri="{BB962C8B-B14F-4D97-AF65-F5344CB8AC3E}">
        <p14:creationId xmlns:p14="http://schemas.microsoft.com/office/powerpoint/2010/main" val="313072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sz="2000" dirty="0"/>
              <a:t>Despite being outnumbered by two Russian field armies, the Germans managed to inflict a huge defeat on the Russians at </a:t>
            </a:r>
            <a:r>
              <a:rPr lang="en-CA" sz="2000" dirty="0" err="1"/>
              <a:t>Tannenberg</a:t>
            </a:r>
            <a:r>
              <a:rPr lang="en-CA" sz="2000" dirty="0"/>
              <a:t>, decimating the second army, and annihilating the majority of the first army.</a:t>
            </a:r>
          </a:p>
          <a:p>
            <a:r>
              <a:rPr lang="en-CA" sz="2000" dirty="0"/>
              <a:t>This was one of the first major battles of WWI. It was a resounding victory for the German army and proved that they could defeat larger armies through superior tactics and training.</a:t>
            </a:r>
          </a:p>
          <a:p>
            <a:endParaRPr lang="en-CA" dirty="0"/>
          </a:p>
        </p:txBody>
      </p:sp>
    </p:spTree>
    <p:extLst>
      <p:ext uri="{BB962C8B-B14F-4D97-AF65-F5344CB8AC3E}">
        <p14:creationId xmlns:p14="http://schemas.microsoft.com/office/powerpoint/2010/main" val="9930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Casualties</a:t>
            </a:r>
          </a:p>
        </p:txBody>
      </p:sp>
      <p:sp>
        <p:nvSpPr>
          <p:cNvPr id="3" name="Content Placeholder 2"/>
          <p:cNvSpPr>
            <a:spLocks noGrp="1"/>
          </p:cNvSpPr>
          <p:nvPr>
            <p:ph idx="1"/>
          </p:nvPr>
        </p:nvSpPr>
        <p:spPr/>
        <p:txBody>
          <a:bodyPr>
            <a:normAutofit/>
          </a:bodyPr>
          <a:lstStyle/>
          <a:p>
            <a:r>
              <a:rPr lang="en-CA" sz="3600" dirty="0">
                <a:solidFill>
                  <a:srgbClr val="0070C0"/>
                </a:solidFill>
              </a:rPr>
              <a:t>Russia: 170,000</a:t>
            </a:r>
          </a:p>
          <a:p>
            <a:r>
              <a:rPr lang="en-CA" sz="3600" dirty="0">
                <a:solidFill>
                  <a:srgbClr val="FF0000"/>
                </a:solidFill>
              </a:rPr>
              <a:t>Germany:12,000</a:t>
            </a:r>
          </a:p>
          <a:p>
            <a:r>
              <a:rPr lang="en-CA" sz="3600" dirty="0"/>
              <a:t>Total: 182,000</a:t>
            </a:r>
          </a:p>
        </p:txBody>
      </p:sp>
    </p:spTree>
    <p:extLst>
      <p:ext uri="{BB962C8B-B14F-4D97-AF65-F5344CB8AC3E}">
        <p14:creationId xmlns:p14="http://schemas.microsoft.com/office/powerpoint/2010/main" val="388037541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179</TotalTime>
  <Words>1777</Words>
  <Application>Microsoft Office PowerPoint</Application>
  <PresentationFormat>Widescreen</PresentationFormat>
  <Paragraphs>169</Paragraphs>
  <Slides>59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MS PGothic</vt:lpstr>
      <vt:lpstr>Arial</vt:lpstr>
      <vt:lpstr>Calibri</vt:lpstr>
      <vt:lpstr>Gill Sans MT</vt:lpstr>
      <vt:lpstr>Wingdings 2</vt:lpstr>
      <vt:lpstr>Dividend</vt:lpstr>
      <vt:lpstr>Major Battles of WWI</vt:lpstr>
      <vt:lpstr>PowerPoint Presentation</vt:lpstr>
      <vt:lpstr>PowerPoint Presentation</vt:lpstr>
      <vt:lpstr>Battle of Tannenberg August 26-30, 1914</vt:lpstr>
      <vt:lpstr>PowerPoint Presentation</vt:lpstr>
      <vt:lpstr>PowerPoint Presentation</vt:lpstr>
      <vt:lpstr>PowerPoint Presentation</vt:lpstr>
      <vt:lpstr>PowerPoint Presentation</vt:lpstr>
      <vt:lpstr>Casualties</vt:lpstr>
      <vt:lpstr>The Battle of Marne: September 4-10, 1914</vt:lpstr>
      <vt:lpstr>PowerPoint Presentation</vt:lpstr>
      <vt:lpstr>PowerPoint Presentation</vt:lpstr>
      <vt:lpstr>PowerPoint Presentation</vt:lpstr>
      <vt:lpstr>PowerPoint Presentation</vt:lpstr>
      <vt:lpstr>PowerPoint Presentation</vt:lpstr>
      <vt:lpstr>PowerPoint Presentation</vt:lpstr>
      <vt:lpstr>The Race to the Sea</vt:lpstr>
      <vt:lpstr>Casualties</vt:lpstr>
      <vt:lpstr>Gallipoli April 25, 1915-January 9, 1916</vt:lpstr>
      <vt:lpstr>PowerPoint Presentation</vt:lpstr>
      <vt:lpstr>PowerPoint Presentation</vt:lpstr>
      <vt:lpstr>PowerPoint Presentation</vt:lpstr>
      <vt:lpstr>PowerPoint Presentation</vt:lpstr>
      <vt:lpstr>PowerPoint Presentation</vt:lpstr>
      <vt:lpstr>The ANZAC Landing</vt:lpstr>
      <vt:lpstr>PowerPoint Presentation</vt:lpstr>
      <vt:lpstr>PowerPoint Presentation</vt:lpstr>
      <vt:lpstr>Evacuation Williams Pier, North Beach, Gallipoli, December 1915 </vt:lpstr>
      <vt:lpstr>Casualties</vt:lpstr>
      <vt:lpstr>Battle of Verdun February 21-December 18, 1916</vt:lpstr>
      <vt:lpstr>PowerPoint Presentation</vt:lpstr>
      <vt:lpstr>PowerPoint Presentation</vt:lpstr>
      <vt:lpstr>PowerPoint Presentation</vt:lpstr>
      <vt:lpstr>PowerPoint Presentation</vt:lpstr>
      <vt:lpstr>PowerPoint Presentation</vt:lpstr>
      <vt:lpstr>PowerPoint Presentation</vt:lpstr>
      <vt:lpstr>Casualties</vt:lpstr>
      <vt:lpstr>The Battle of Jutland  May 31-June 1, 1916</vt:lpstr>
      <vt:lpstr>PowerPoint Presentation</vt:lpstr>
      <vt:lpstr>PowerPoint Presentation</vt:lpstr>
      <vt:lpstr>PowerPoint Presentation</vt:lpstr>
      <vt:lpstr>PowerPoint Presentation</vt:lpstr>
      <vt:lpstr>Results of the battle</vt:lpstr>
      <vt:lpstr>Casualties</vt:lpstr>
      <vt:lpstr>The Battle of the Somme July 1-November 18, 1916</vt:lpstr>
      <vt:lpstr>PowerPoint Presentation</vt:lpstr>
      <vt:lpstr>PowerPoint Presentation</vt:lpstr>
      <vt:lpstr>PowerPoint Presentation</vt:lpstr>
      <vt:lpstr>PowerPoint Presentation</vt:lpstr>
      <vt:lpstr>“We are so busy here that we scarcely know where to turn. It is just a procession of wounded coming and going all the time, for we have to send them off as quickly as possible in order to make room for the new arrivals. Thirty-eight went off last Tuesday and fifteen on Friday, but the beds are filled up again. The last ones we have been getting are so badly wounded that I wonder who can be moved on Tuesday.”      -Agnes Warner, Canadian nurse at the Somme, in a letter home, 1916</vt:lpstr>
      <vt:lpstr>PowerPoint Presentation</vt:lpstr>
      <vt:lpstr>PowerPoint Presentation</vt:lpstr>
      <vt:lpstr>PowerPoint Presentation</vt:lpstr>
      <vt:lpstr>PowerPoint Presentation</vt:lpstr>
      <vt:lpstr>PowerPoint Presentation</vt:lpstr>
      <vt:lpstr>PowerPoint Presentation</vt:lpstr>
      <vt:lpstr>Casualties</vt:lpstr>
      <vt:lpstr>Hundred Days offensive August 8-November 11, 1918</vt:lpstr>
      <vt:lpstr>Casualties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Battles of WWI</dc:title>
  <dc:creator>Kerri Martin</dc:creator>
  <cp:lastModifiedBy>Kerri Martin</cp:lastModifiedBy>
  <cp:revision>23</cp:revision>
  <dcterms:created xsi:type="dcterms:W3CDTF">2017-01-17T02:47:52Z</dcterms:created>
  <dcterms:modified xsi:type="dcterms:W3CDTF">2017-01-26T01:35:42Z</dcterms:modified>
</cp:coreProperties>
</file>