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1" r:id="rId3"/>
    <p:sldId id="257" r:id="rId4"/>
    <p:sldId id="258" r:id="rId5"/>
    <p:sldId id="259" r:id="rId6"/>
    <p:sldId id="264" r:id="rId7"/>
    <p:sldId id="263" r:id="rId8"/>
    <p:sldId id="262" r:id="rId9"/>
    <p:sldId id="260" r:id="rId10"/>
    <p:sldId id="270" r:id="rId11"/>
    <p:sldId id="265" r:id="rId12"/>
    <p:sldId id="266"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snapToGrid="0">
      <p:cViewPr varScale="1">
        <p:scale>
          <a:sx n="68" d="100"/>
          <a:sy n="68" d="100"/>
        </p:scale>
        <p:origin x="4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710C8C-B79C-4D10-BA05-CEADE2019EF4}" type="datetimeFigureOut">
              <a:rPr lang="en-CA" smtClean="0"/>
              <a:t>2021-01-11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EF344-401A-494F-B0A8-A6FEFA80B7A5}" type="slidenum">
              <a:rPr lang="en-CA" smtClean="0"/>
              <a:t>‹#›</a:t>
            </a:fld>
            <a:endParaRPr lang="en-CA"/>
          </a:p>
        </p:txBody>
      </p:sp>
    </p:spTree>
    <p:extLst>
      <p:ext uri="{BB962C8B-B14F-4D97-AF65-F5344CB8AC3E}">
        <p14:creationId xmlns:p14="http://schemas.microsoft.com/office/powerpoint/2010/main" val="78491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https://www.youtube.com/watch?v=vmir6SxYNII</a:t>
            </a:r>
          </a:p>
        </p:txBody>
      </p:sp>
      <p:sp>
        <p:nvSpPr>
          <p:cNvPr id="4" name="Slide Number Placeholder 3"/>
          <p:cNvSpPr>
            <a:spLocks noGrp="1"/>
          </p:cNvSpPr>
          <p:nvPr>
            <p:ph type="sldNum" sz="quarter" idx="5"/>
          </p:nvPr>
        </p:nvSpPr>
        <p:spPr/>
        <p:txBody>
          <a:bodyPr/>
          <a:lstStyle/>
          <a:p>
            <a:fld id="{F56EF344-401A-494F-B0A8-A6FEFA80B7A5}" type="slidenum">
              <a:rPr lang="en-CA" smtClean="0"/>
              <a:t>7</a:t>
            </a:fld>
            <a:endParaRPr lang="en-CA"/>
          </a:p>
        </p:txBody>
      </p:sp>
    </p:spTree>
    <p:extLst>
      <p:ext uri="{BB962C8B-B14F-4D97-AF65-F5344CB8AC3E}">
        <p14:creationId xmlns:p14="http://schemas.microsoft.com/office/powerpoint/2010/main" val="1934666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https://www.youtube.com/watch?v=_QxtB6s-4oM</a:t>
            </a:r>
          </a:p>
        </p:txBody>
      </p:sp>
      <p:sp>
        <p:nvSpPr>
          <p:cNvPr id="4" name="Slide Number Placeholder 3"/>
          <p:cNvSpPr>
            <a:spLocks noGrp="1"/>
          </p:cNvSpPr>
          <p:nvPr>
            <p:ph type="sldNum" sz="quarter" idx="5"/>
          </p:nvPr>
        </p:nvSpPr>
        <p:spPr/>
        <p:txBody>
          <a:bodyPr/>
          <a:lstStyle/>
          <a:p>
            <a:fld id="{F56EF344-401A-494F-B0A8-A6FEFA80B7A5}" type="slidenum">
              <a:rPr lang="en-CA" smtClean="0"/>
              <a:t>8</a:t>
            </a:fld>
            <a:endParaRPr lang="en-CA"/>
          </a:p>
        </p:txBody>
      </p:sp>
    </p:spTree>
    <p:extLst>
      <p:ext uri="{BB962C8B-B14F-4D97-AF65-F5344CB8AC3E}">
        <p14:creationId xmlns:p14="http://schemas.microsoft.com/office/powerpoint/2010/main" val="248573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https://www.youtube.com/watch?v=aWIbPtbISBI</a:t>
            </a:r>
          </a:p>
        </p:txBody>
      </p:sp>
      <p:sp>
        <p:nvSpPr>
          <p:cNvPr id="4" name="Slide Number Placeholder 3"/>
          <p:cNvSpPr>
            <a:spLocks noGrp="1"/>
          </p:cNvSpPr>
          <p:nvPr>
            <p:ph type="sldNum" sz="quarter" idx="5"/>
          </p:nvPr>
        </p:nvSpPr>
        <p:spPr/>
        <p:txBody>
          <a:bodyPr/>
          <a:lstStyle/>
          <a:p>
            <a:fld id="{F56EF344-401A-494F-B0A8-A6FEFA80B7A5}" type="slidenum">
              <a:rPr lang="en-CA" smtClean="0"/>
              <a:t>10</a:t>
            </a:fld>
            <a:endParaRPr lang="en-CA"/>
          </a:p>
        </p:txBody>
      </p:sp>
    </p:spTree>
    <p:extLst>
      <p:ext uri="{BB962C8B-B14F-4D97-AF65-F5344CB8AC3E}">
        <p14:creationId xmlns:p14="http://schemas.microsoft.com/office/powerpoint/2010/main" val="177718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https://www.youtube.com/watch?v=SgQhH67oPgY</a:t>
            </a:r>
          </a:p>
        </p:txBody>
      </p:sp>
      <p:sp>
        <p:nvSpPr>
          <p:cNvPr id="4" name="Slide Number Placeholder 3"/>
          <p:cNvSpPr>
            <a:spLocks noGrp="1"/>
          </p:cNvSpPr>
          <p:nvPr>
            <p:ph type="sldNum" sz="quarter" idx="5"/>
          </p:nvPr>
        </p:nvSpPr>
        <p:spPr/>
        <p:txBody>
          <a:bodyPr/>
          <a:lstStyle/>
          <a:p>
            <a:fld id="{F56EF344-401A-494F-B0A8-A6FEFA80B7A5}" type="slidenum">
              <a:rPr lang="en-CA" smtClean="0"/>
              <a:t>15</a:t>
            </a:fld>
            <a:endParaRPr lang="en-CA"/>
          </a:p>
        </p:txBody>
      </p:sp>
    </p:spTree>
    <p:extLst>
      <p:ext uri="{BB962C8B-B14F-4D97-AF65-F5344CB8AC3E}">
        <p14:creationId xmlns:p14="http://schemas.microsoft.com/office/powerpoint/2010/main" val="1916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3FAD929-A49E-47D5-9B47-12C5DA1F4B59}" type="datetimeFigureOut">
              <a:rPr lang="en-CA" smtClean="0"/>
              <a:t>2021-01-11</a:t>
            </a:fld>
            <a:endParaRPr lang="en-CA"/>
          </a:p>
        </p:txBody>
      </p:sp>
      <p:sp>
        <p:nvSpPr>
          <p:cNvPr id="5" name="Footer Placeholder 4"/>
          <p:cNvSpPr>
            <a:spLocks noGrp="1"/>
          </p:cNvSpPr>
          <p:nvPr>
            <p:ph type="ftr" sz="quarter" idx="11"/>
          </p:nvPr>
        </p:nvSpPr>
        <p:spPr>
          <a:xfrm>
            <a:off x="1371600" y="4323845"/>
            <a:ext cx="6400800" cy="365125"/>
          </a:xfrm>
        </p:spPr>
        <p:txBody>
          <a:bodyPr/>
          <a:lstStyle/>
          <a:p>
            <a:endParaRPr lang="en-CA"/>
          </a:p>
        </p:txBody>
      </p:sp>
      <p:sp>
        <p:nvSpPr>
          <p:cNvPr id="6" name="Slide Number Placeholder 5"/>
          <p:cNvSpPr>
            <a:spLocks noGrp="1"/>
          </p:cNvSpPr>
          <p:nvPr>
            <p:ph type="sldNum" sz="quarter" idx="12"/>
          </p:nvPr>
        </p:nvSpPr>
        <p:spPr>
          <a:xfrm>
            <a:off x="8077200" y="1430866"/>
            <a:ext cx="2743200" cy="365125"/>
          </a:xfrm>
        </p:spPr>
        <p:txBody>
          <a:bodyPr/>
          <a:lstStyle/>
          <a:p>
            <a:fld id="{C467FAFD-E65B-49CB-A550-E31BB5AFDD27}" type="slidenum">
              <a:rPr lang="en-CA" smtClean="0"/>
              <a:t>‹#›</a:t>
            </a:fld>
            <a:endParaRPr lang="en-CA"/>
          </a:p>
        </p:txBody>
      </p:sp>
    </p:spTree>
    <p:extLst>
      <p:ext uri="{BB962C8B-B14F-4D97-AF65-F5344CB8AC3E}">
        <p14:creationId xmlns:p14="http://schemas.microsoft.com/office/powerpoint/2010/main" val="622439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FAD929-A49E-47D5-9B47-12C5DA1F4B59}" type="datetimeFigureOut">
              <a:rPr lang="en-CA" smtClean="0"/>
              <a:t>2021-01-11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467FAFD-E65B-49CB-A550-E31BB5AFDD27}" type="slidenum">
              <a:rPr lang="en-CA" smtClean="0"/>
              <a:t>‹#›</a:t>
            </a:fld>
            <a:endParaRPr lang="en-CA"/>
          </a:p>
        </p:txBody>
      </p:sp>
    </p:spTree>
    <p:extLst>
      <p:ext uri="{BB962C8B-B14F-4D97-AF65-F5344CB8AC3E}">
        <p14:creationId xmlns:p14="http://schemas.microsoft.com/office/powerpoint/2010/main" val="82290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3FAD929-A49E-47D5-9B47-12C5DA1F4B59}" type="datetimeFigureOut">
              <a:rPr lang="en-CA" smtClean="0"/>
              <a:t>2021-01-11</a:t>
            </a:fld>
            <a:endParaRPr lang="en-CA"/>
          </a:p>
        </p:txBody>
      </p:sp>
      <p:sp>
        <p:nvSpPr>
          <p:cNvPr id="6" name="Footer Placeholder 5"/>
          <p:cNvSpPr>
            <a:spLocks noGrp="1"/>
          </p:cNvSpPr>
          <p:nvPr>
            <p:ph type="ftr" sz="quarter" idx="11"/>
          </p:nvPr>
        </p:nvSpPr>
        <p:spPr>
          <a:xfrm>
            <a:off x="685800" y="379941"/>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C467FAFD-E65B-49CB-A550-E31BB5AFDD27}" type="slidenum">
              <a:rPr lang="en-CA" smtClean="0"/>
              <a:t>‹#›</a:t>
            </a:fld>
            <a:endParaRPr lang="en-CA"/>
          </a:p>
        </p:txBody>
      </p:sp>
    </p:spTree>
    <p:extLst>
      <p:ext uri="{BB962C8B-B14F-4D97-AF65-F5344CB8AC3E}">
        <p14:creationId xmlns:p14="http://schemas.microsoft.com/office/powerpoint/2010/main" val="511590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3FAD929-A49E-47D5-9B47-12C5DA1F4B59}" type="datetimeFigureOut">
              <a:rPr lang="en-CA" smtClean="0"/>
              <a:t>2021-01-11</a:t>
            </a:fld>
            <a:endParaRPr lang="en-CA"/>
          </a:p>
        </p:txBody>
      </p:sp>
      <p:sp>
        <p:nvSpPr>
          <p:cNvPr id="6" name="Footer Placeholder 5"/>
          <p:cNvSpPr>
            <a:spLocks noGrp="1"/>
          </p:cNvSpPr>
          <p:nvPr>
            <p:ph type="ftr" sz="quarter" idx="11"/>
          </p:nvPr>
        </p:nvSpPr>
        <p:spPr>
          <a:xfrm>
            <a:off x="685800" y="379941"/>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C467FAFD-E65B-49CB-A550-E31BB5AFDD27}" type="slidenum">
              <a:rPr lang="en-CA" smtClean="0"/>
              <a:t>‹#›</a:t>
            </a:fld>
            <a:endParaRPr lang="en-C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53385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3FAD929-A49E-47D5-9B47-12C5DA1F4B59}" type="datetimeFigureOut">
              <a:rPr lang="en-CA" smtClean="0"/>
              <a:t>2021-01-11</a:t>
            </a:fld>
            <a:endParaRPr lang="en-CA"/>
          </a:p>
        </p:txBody>
      </p:sp>
      <p:sp>
        <p:nvSpPr>
          <p:cNvPr id="6" name="Footer Placeholder 5"/>
          <p:cNvSpPr>
            <a:spLocks noGrp="1"/>
          </p:cNvSpPr>
          <p:nvPr>
            <p:ph type="ftr" sz="quarter" idx="11"/>
          </p:nvPr>
        </p:nvSpPr>
        <p:spPr>
          <a:xfrm>
            <a:off x="685800" y="378883"/>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C467FAFD-E65B-49CB-A550-E31BB5AFDD27}" type="slidenum">
              <a:rPr lang="en-CA" smtClean="0"/>
              <a:t>‹#›</a:t>
            </a:fld>
            <a:endParaRPr lang="en-CA"/>
          </a:p>
        </p:txBody>
      </p:sp>
    </p:spTree>
    <p:extLst>
      <p:ext uri="{BB962C8B-B14F-4D97-AF65-F5344CB8AC3E}">
        <p14:creationId xmlns:p14="http://schemas.microsoft.com/office/powerpoint/2010/main" val="333548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3FAD929-A49E-47D5-9B47-12C5DA1F4B59}" type="datetimeFigureOut">
              <a:rPr lang="en-CA" smtClean="0"/>
              <a:t>2021-01-11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467FAFD-E65B-49CB-A550-E31BB5AFDD27}" type="slidenum">
              <a:rPr lang="en-CA" smtClean="0"/>
              <a:t>‹#›</a:t>
            </a:fld>
            <a:endParaRPr lang="en-CA"/>
          </a:p>
        </p:txBody>
      </p:sp>
    </p:spTree>
    <p:extLst>
      <p:ext uri="{BB962C8B-B14F-4D97-AF65-F5344CB8AC3E}">
        <p14:creationId xmlns:p14="http://schemas.microsoft.com/office/powerpoint/2010/main" val="2185462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3FAD929-A49E-47D5-9B47-12C5DA1F4B59}" type="datetimeFigureOut">
              <a:rPr lang="en-CA" smtClean="0"/>
              <a:t>2021-01-11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467FAFD-E65B-49CB-A550-E31BB5AFDD27}" type="slidenum">
              <a:rPr lang="en-CA" smtClean="0"/>
              <a:t>‹#›</a:t>
            </a:fld>
            <a:endParaRPr lang="en-CA"/>
          </a:p>
        </p:txBody>
      </p:sp>
    </p:spTree>
    <p:extLst>
      <p:ext uri="{BB962C8B-B14F-4D97-AF65-F5344CB8AC3E}">
        <p14:creationId xmlns:p14="http://schemas.microsoft.com/office/powerpoint/2010/main" val="746722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AD929-A49E-47D5-9B47-12C5DA1F4B59}" type="datetimeFigureOut">
              <a:rPr lang="en-CA" smtClean="0"/>
              <a:t>2021-01-11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467FAFD-E65B-49CB-A550-E31BB5AFDD27}" type="slidenum">
              <a:rPr lang="en-CA" smtClean="0"/>
              <a:t>‹#›</a:t>
            </a:fld>
            <a:endParaRPr lang="en-CA"/>
          </a:p>
        </p:txBody>
      </p:sp>
    </p:spTree>
    <p:extLst>
      <p:ext uri="{BB962C8B-B14F-4D97-AF65-F5344CB8AC3E}">
        <p14:creationId xmlns:p14="http://schemas.microsoft.com/office/powerpoint/2010/main" val="1341189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3FAD929-A49E-47D5-9B47-12C5DA1F4B59}" type="datetimeFigureOut">
              <a:rPr lang="en-CA" smtClean="0"/>
              <a:t>2021-01-11</a:t>
            </a:fld>
            <a:endParaRPr lang="en-CA"/>
          </a:p>
        </p:txBody>
      </p:sp>
      <p:sp>
        <p:nvSpPr>
          <p:cNvPr id="5" name="Footer Placeholder 4"/>
          <p:cNvSpPr>
            <a:spLocks noGrp="1"/>
          </p:cNvSpPr>
          <p:nvPr>
            <p:ph type="ftr" sz="quarter" idx="11"/>
          </p:nvPr>
        </p:nvSpPr>
        <p:spPr>
          <a:xfrm>
            <a:off x="685800" y="381000"/>
            <a:ext cx="6991492" cy="365125"/>
          </a:xfrm>
        </p:spPr>
        <p:txBody>
          <a:bodyPr/>
          <a:lstStyle/>
          <a:p>
            <a:endParaRPr lang="en-CA"/>
          </a:p>
        </p:txBody>
      </p:sp>
      <p:sp>
        <p:nvSpPr>
          <p:cNvPr id="6" name="Slide Number Placeholder 5"/>
          <p:cNvSpPr>
            <a:spLocks noGrp="1"/>
          </p:cNvSpPr>
          <p:nvPr>
            <p:ph type="sldNum" sz="quarter" idx="12"/>
          </p:nvPr>
        </p:nvSpPr>
        <p:spPr>
          <a:xfrm>
            <a:off x="10862452" y="381000"/>
            <a:ext cx="643748" cy="365125"/>
          </a:xfrm>
        </p:spPr>
        <p:txBody>
          <a:bodyPr/>
          <a:lstStyle/>
          <a:p>
            <a:fld id="{C467FAFD-E65B-49CB-A550-E31BB5AFDD27}" type="slidenum">
              <a:rPr lang="en-CA" smtClean="0"/>
              <a:t>‹#›</a:t>
            </a:fld>
            <a:endParaRPr lang="en-CA"/>
          </a:p>
        </p:txBody>
      </p:sp>
    </p:spTree>
    <p:extLst>
      <p:ext uri="{BB962C8B-B14F-4D97-AF65-F5344CB8AC3E}">
        <p14:creationId xmlns:p14="http://schemas.microsoft.com/office/powerpoint/2010/main" val="19895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AD929-A49E-47D5-9B47-12C5DA1F4B59}" type="datetimeFigureOut">
              <a:rPr lang="en-CA" smtClean="0"/>
              <a:t>2021-01-11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467FAFD-E65B-49CB-A550-E31BB5AFDD27}" type="slidenum">
              <a:rPr lang="en-CA" smtClean="0"/>
              <a:t>‹#›</a:t>
            </a:fld>
            <a:endParaRPr lang="en-CA"/>
          </a:p>
        </p:txBody>
      </p:sp>
    </p:spTree>
    <p:extLst>
      <p:ext uri="{BB962C8B-B14F-4D97-AF65-F5344CB8AC3E}">
        <p14:creationId xmlns:p14="http://schemas.microsoft.com/office/powerpoint/2010/main" val="375201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3FAD929-A49E-47D5-9B47-12C5DA1F4B59}" type="datetimeFigureOut">
              <a:rPr lang="en-CA" smtClean="0"/>
              <a:t>2021-01-11</a:t>
            </a:fld>
            <a:endParaRPr lang="en-CA"/>
          </a:p>
        </p:txBody>
      </p:sp>
      <p:sp>
        <p:nvSpPr>
          <p:cNvPr id="5" name="Footer Placeholder 4"/>
          <p:cNvSpPr>
            <a:spLocks noGrp="1"/>
          </p:cNvSpPr>
          <p:nvPr>
            <p:ph type="ftr" sz="quarter" idx="11"/>
          </p:nvPr>
        </p:nvSpPr>
        <p:spPr>
          <a:xfrm>
            <a:off x="685800" y="381001"/>
            <a:ext cx="6991492" cy="364065"/>
          </a:xfrm>
        </p:spPr>
        <p:txBody>
          <a:bodyPr/>
          <a:lstStyle/>
          <a:p>
            <a:endParaRPr lang="en-CA"/>
          </a:p>
        </p:txBody>
      </p:sp>
      <p:sp>
        <p:nvSpPr>
          <p:cNvPr id="6" name="Slide Number Placeholder 5"/>
          <p:cNvSpPr>
            <a:spLocks noGrp="1"/>
          </p:cNvSpPr>
          <p:nvPr>
            <p:ph type="sldNum" sz="quarter" idx="12"/>
          </p:nvPr>
        </p:nvSpPr>
        <p:spPr>
          <a:xfrm>
            <a:off x="10862452" y="381000"/>
            <a:ext cx="643748" cy="365125"/>
          </a:xfrm>
        </p:spPr>
        <p:txBody>
          <a:bodyPr/>
          <a:lstStyle/>
          <a:p>
            <a:fld id="{C467FAFD-E65B-49CB-A550-E31BB5AFDD27}" type="slidenum">
              <a:rPr lang="en-CA" smtClean="0"/>
              <a:t>‹#›</a:t>
            </a:fld>
            <a:endParaRPr lang="en-CA"/>
          </a:p>
        </p:txBody>
      </p:sp>
    </p:spTree>
    <p:extLst>
      <p:ext uri="{BB962C8B-B14F-4D97-AF65-F5344CB8AC3E}">
        <p14:creationId xmlns:p14="http://schemas.microsoft.com/office/powerpoint/2010/main" val="221241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FAD929-A49E-47D5-9B47-12C5DA1F4B59}" type="datetimeFigureOut">
              <a:rPr lang="en-CA" smtClean="0"/>
              <a:t>2021-01-11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467FAFD-E65B-49CB-A550-E31BB5AFDD27}" type="slidenum">
              <a:rPr lang="en-CA" smtClean="0"/>
              <a:t>‹#›</a:t>
            </a:fld>
            <a:endParaRPr lang="en-CA"/>
          </a:p>
        </p:txBody>
      </p:sp>
    </p:spTree>
    <p:extLst>
      <p:ext uri="{BB962C8B-B14F-4D97-AF65-F5344CB8AC3E}">
        <p14:creationId xmlns:p14="http://schemas.microsoft.com/office/powerpoint/2010/main" val="292450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FAD929-A49E-47D5-9B47-12C5DA1F4B59}" type="datetimeFigureOut">
              <a:rPr lang="en-CA" smtClean="0"/>
              <a:t>2021-01-11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467FAFD-E65B-49CB-A550-E31BB5AFDD27}" type="slidenum">
              <a:rPr lang="en-CA" smtClean="0"/>
              <a:t>‹#›</a:t>
            </a:fld>
            <a:endParaRPr lang="en-CA"/>
          </a:p>
        </p:txBody>
      </p:sp>
    </p:spTree>
    <p:extLst>
      <p:ext uri="{BB962C8B-B14F-4D97-AF65-F5344CB8AC3E}">
        <p14:creationId xmlns:p14="http://schemas.microsoft.com/office/powerpoint/2010/main" val="1101425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FAD929-A49E-47D5-9B47-12C5DA1F4B59}" type="datetimeFigureOut">
              <a:rPr lang="en-CA" smtClean="0"/>
              <a:t>2021-01-11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467FAFD-E65B-49CB-A550-E31BB5AFDD27}" type="slidenum">
              <a:rPr lang="en-CA" smtClean="0"/>
              <a:t>‹#›</a:t>
            </a:fld>
            <a:endParaRPr lang="en-CA"/>
          </a:p>
        </p:txBody>
      </p:sp>
    </p:spTree>
    <p:extLst>
      <p:ext uri="{BB962C8B-B14F-4D97-AF65-F5344CB8AC3E}">
        <p14:creationId xmlns:p14="http://schemas.microsoft.com/office/powerpoint/2010/main" val="630011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AD929-A49E-47D5-9B47-12C5DA1F4B59}" type="datetimeFigureOut">
              <a:rPr lang="en-CA" smtClean="0"/>
              <a:t>2021-01-11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467FAFD-E65B-49CB-A550-E31BB5AFDD27}" type="slidenum">
              <a:rPr lang="en-CA" smtClean="0"/>
              <a:t>‹#›</a:t>
            </a:fld>
            <a:endParaRPr lang="en-CA"/>
          </a:p>
        </p:txBody>
      </p:sp>
    </p:spTree>
    <p:extLst>
      <p:ext uri="{BB962C8B-B14F-4D97-AF65-F5344CB8AC3E}">
        <p14:creationId xmlns:p14="http://schemas.microsoft.com/office/powerpoint/2010/main" val="3107288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FAD929-A49E-47D5-9B47-12C5DA1F4B59}" type="datetimeFigureOut">
              <a:rPr lang="en-CA" smtClean="0"/>
              <a:t>2021-01-11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467FAFD-E65B-49CB-A550-E31BB5AFDD27}" type="slidenum">
              <a:rPr lang="en-CA" smtClean="0"/>
              <a:t>‹#›</a:t>
            </a:fld>
            <a:endParaRPr lang="en-CA"/>
          </a:p>
        </p:txBody>
      </p:sp>
    </p:spTree>
    <p:extLst>
      <p:ext uri="{BB962C8B-B14F-4D97-AF65-F5344CB8AC3E}">
        <p14:creationId xmlns:p14="http://schemas.microsoft.com/office/powerpoint/2010/main" val="3227172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FAD929-A49E-47D5-9B47-12C5DA1F4B59}" type="datetimeFigureOut">
              <a:rPr lang="en-CA" smtClean="0"/>
              <a:t>2021-01-11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467FAFD-E65B-49CB-A550-E31BB5AFDD27}" type="slidenum">
              <a:rPr lang="en-CA" smtClean="0"/>
              <a:t>‹#›</a:t>
            </a:fld>
            <a:endParaRPr lang="en-CA"/>
          </a:p>
        </p:txBody>
      </p:sp>
    </p:spTree>
    <p:extLst>
      <p:ext uri="{BB962C8B-B14F-4D97-AF65-F5344CB8AC3E}">
        <p14:creationId xmlns:p14="http://schemas.microsoft.com/office/powerpoint/2010/main" val="227607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3FAD929-A49E-47D5-9B47-12C5DA1F4B59}" type="datetimeFigureOut">
              <a:rPr lang="en-CA" smtClean="0"/>
              <a:t>2021-01-11</a:t>
            </a:fld>
            <a:endParaRPr lang="en-C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67FAFD-E65B-49CB-A550-E31BB5AFDD27}" type="slidenum">
              <a:rPr lang="en-CA" smtClean="0"/>
              <a:t>‹#›</a:t>
            </a:fld>
            <a:endParaRPr lang="en-CA"/>
          </a:p>
        </p:txBody>
      </p:sp>
    </p:spTree>
    <p:extLst>
      <p:ext uri="{BB962C8B-B14F-4D97-AF65-F5344CB8AC3E}">
        <p14:creationId xmlns:p14="http://schemas.microsoft.com/office/powerpoint/2010/main" val="15073127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aWIbPtbISBI?feature=oembed" TargetMode="Externa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SgQhH67oPgY?feature=oembed" TargetMode="Externa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vmir6SxYNII?feature=oembed" TargetMode="Externa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_QxtB6s-4oM?feature=oembed"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6BD7-F641-468C-9891-522B604DE23E}"/>
              </a:ext>
            </a:extLst>
          </p:cNvPr>
          <p:cNvSpPr>
            <a:spLocks noGrp="1"/>
          </p:cNvSpPr>
          <p:nvPr>
            <p:ph type="ctrTitle"/>
          </p:nvPr>
        </p:nvSpPr>
        <p:spPr/>
        <p:txBody>
          <a:bodyPr/>
          <a:lstStyle/>
          <a:p>
            <a:pPr algn="r"/>
            <a:r>
              <a:rPr lang="en-US" dirty="0"/>
              <a:t>Poison Gas</a:t>
            </a:r>
            <a:endParaRPr lang="en-CA" dirty="0"/>
          </a:p>
        </p:txBody>
      </p:sp>
      <p:sp>
        <p:nvSpPr>
          <p:cNvPr id="3" name="Subtitle 2">
            <a:extLst>
              <a:ext uri="{FF2B5EF4-FFF2-40B4-BE49-F238E27FC236}">
                <a16:creationId xmlns:a16="http://schemas.microsoft.com/office/drawing/2014/main" id="{BBA701D4-B1F1-41DF-941E-A9E73BC101EA}"/>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996509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ilfred Owen, a Poet in the Trenches">
            <a:hlinkClick r:id="" action="ppaction://media"/>
            <a:extLst>
              <a:ext uri="{FF2B5EF4-FFF2-40B4-BE49-F238E27FC236}">
                <a16:creationId xmlns:a16="http://schemas.microsoft.com/office/drawing/2014/main" id="{B6F7137D-C87F-4288-92AD-990F42582013}"/>
              </a:ext>
            </a:extLst>
          </p:cNvPr>
          <p:cNvPicPr>
            <a:picLocks noRot="1" noChangeAspect="1"/>
          </p:cNvPicPr>
          <p:nvPr>
            <a:videoFile r:link="rId1"/>
          </p:nvPr>
        </p:nvPicPr>
        <p:blipFill>
          <a:blip r:embed="rId4"/>
          <a:stretch>
            <a:fillRect/>
          </a:stretch>
        </p:blipFill>
        <p:spPr>
          <a:xfrm>
            <a:off x="792870" y="432732"/>
            <a:ext cx="10606259" cy="5992536"/>
          </a:xfrm>
          <a:prstGeom prst="rect">
            <a:avLst/>
          </a:prstGeom>
        </p:spPr>
      </p:pic>
    </p:spTree>
    <p:extLst>
      <p:ext uri="{BB962C8B-B14F-4D97-AF65-F5344CB8AC3E}">
        <p14:creationId xmlns:p14="http://schemas.microsoft.com/office/powerpoint/2010/main" val="102396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coecxs.org/images/TallPoppies/poppies_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576422" y="1000124"/>
            <a:ext cx="3727637" cy="58578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8951" y="119062"/>
            <a:ext cx="9601200" cy="1143000"/>
          </a:xfrm>
        </p:spPr>
        <p:txBody>
          <a:bodyPr/>
          <a:lstStyle/>
          <a:p>
            <a:r>
              <a:rPr lang="en-CA" dirty="0"/>
              <a:t>World War I Poetry</a:t>
            </a:r>
            <a:endParaRPr lang="fr-CA" dirty="0"/>
          </a:p>
        </p:txBody>
      </p:sp>
      <p:sp>
        <p:nvSpPr>
          <p:cNvPr id="3" name="Content Placeholder 2"/>
          <p:cNvSpPr>
            <a:spLocks noGrp="1"/>
          </p:cNvSpPr>
          <p:nvPr>
            <p:ph idx="1"/>
          </p:nvPr>
        </p:nvSpPr>
        <p:spPr>
          <a:xfrm>
            <a:off x="287694" y="1523999"/>
            <a:ext cx="9601200" cy="4746171"/>
          </a:xfrm>
        </p:spPr>
        <p:txBody>
          <a:bodyPr>
            <a:noAutofit/>
          </a:bodyPr>
          <a:lstStyle/>
          <a:p>
            <a:r>
              <a:rPr lang="en-CA" sz="2800" dirty="0"/>
              <a:t>Poetry is “the spontaneous overflow of powerful feelings” </a:t>
            </a:r>
            <a:r>
              <a:rPr lang="en-CA" sz="1800" dirty="0"/>
              <a:t>(Jon </a:t>
            </a:r>
            <a:r>
              <a:rPr lang="en-CA" sz="1800" dirty="0" err="1"/>
              <a:t>Stallworthy</a:t>
            </a:r>
            <a:r>
              <a:rPr lang="en-CA" sz="1800" dirty="0"/>
              <a:t>)</a:t>
            </a:r>
          </a:p>
          <a:p>
            <a:r>
              <a:rPr lang="en-CA" sz="2800" dirty="0"/>
              <a:t>There can be no area of human experience that has generated a wider range of powerful feelings than war: </a:t>
            </a:r>
          </a:p>
          <a:p>
            <a:pPr lvl="1"/>
            <a:r>
              <a:rPr lang="en-CA" sz="2800" dirty="0"/>
              <a:t>hope and fear</a:t>
            </a:r>
            <a:endParaRPr lang="fr-CA" sz="2800" dirty="0"/>
          </a:p>
          <a:p>
            <a:pPr lvl="1"/>
            <a:r>
              <a:rPr lang="fr-CA" sz="2800" dirty="0" err="1"/>
              <a:t>exhilaration</a:t>
            </a:r>
            <a:r>
              <a:rPr lang="fr-CA" sz="2800" dirty="0"/>
              <a:t> and humiliation</a:t>
            </a:r>
          </a:p>
          <a:p>
            <a:pPr lvl="1"/>
            <a:r>
              <a:rPr lang="fr-CA" sz="2800" dirty="0" err="1"/>
              <a:t>hatred</a:t>
            </a:r>
            <a:r>
              <a:rPr lang="fr-CA" sz="2800" dirty="0"/>
              <a:t>-not </a:t>
            </a:r>
            <a:r>
              <a:rPr lang="fr-CA" sz="2800" dirty="0" err="1"/>
              <a:t>only</a:t>
            </a:r>
            <a:r>
              <a:rPr lang="fr-CA" sz="2800" dirty="0"/>
              <a:t> for the </a:t>
            </a:r>
            <a:r>
              <a:rPr lang="fr-CA" sz="2800" dirty="0" err="1"/>
              <a:t>enemy</a:t>
            </a:r>
            <a:r>
              <a:rPr lang="fr-CA" sz="2800" dirty="0"/>
              <a:t>, but </a:t>
            </a:r>
            <a:r>
              <a:rPr lang="fr-CA" sz="2800" dirty="0" err="1"/>
              <a:t>also</a:t>
            </a:r>
            <a:r>
              <a:rPr lang="fr-CA" sz="2800" dirty="0"/>
              <a:t> for </a:t>
            </a:r>
            <a:r>
              <a:rPr lang="fr-CA" sz="2800" dirty="0" err="1"/>
              <a:t>generals</a:t>
            </a:r>
            <a:r>
              <a:rPr lang="fr-CA" sz="2800" dirty="0"/>
              <a:t>, </a:t>
            </a:r>
            <a:r>
              <a:rPr lang="fr-CA" sz="2800" dirty="0" err="1"/>
              <a:t>politicians</a:t>
            </a:r>
            <a:r>
              <a:rPr lang="fr-CA" sz="2800" dirty="0"/>
              <a:t>, and </a:t>
            </a:r>
            <a:r>
              <a:rPr lang="fr-CA" sz="2800" dirty="0" err="1"/>
              <a:t>war-profiteers</a:t>
            </a:r>
            <a:endParaRPr lang="fr-CA" sz="2800" dirty="0"/>
          </a:p>
          <a:p>
            <a:pPr lvl="1"/>
            <a:r>
              <a:rPr lang="fr-CA" sz="2800" dirty="0"/>
              <a:t>love-for </a:t>
            </a:r>
            <a:r>
              <a:rPr lang="fr-CA" sz="2800" dirty="0" err="1"/>
              <a:t>fellow</a:t>
            </a:r>
            <a:r>
              <a:rPr lang="fr-CA" sz="2800" dirty="0"/>
              <a:t> </a:t>
            </a:r>
            <a:r>
              <a:rPr lang="fr-CA" sz="2800" dirty="0" err="1"/>
              <a:t>soldiers</a:t>
            </a:r>
            <a:r>
              <a:rPr lang="fr-CA" sz="2800" dirty="0"/>
              <a:t>, for </a:t>
            </a:r>
            <a:r>
              <a:rPr lang="fr-CA" sz="2800" dirty="0" err="1"/>
              <a:t>women</a:t>
            </a:r>
            <a:r>
              <a:rPr lang="fr-CA" sz="2800" dirty="0"/>
              <a:t> and </a:t>
            </a:r>
            <a:r>
              <a:rPr lang="fr-CA" sz="2800" dirty="0" err="1"/>
              <a:t>children</a:t>
            </a:r>
            <a:r>
              <a:rPr lang="fr-CA" sz="2800" dirty="0"/>
              <a:t> </a:t>
            </a:r>
            <a:r>
              <a:rPr lang="fr-CA" sz="2800" dirty="0" err="1"/>
              <a:t>left</a:t>
            </a:r>
            <a:r>
              <a:rPr lang="fr-CA" sz="2800" dirty="0"/>
              <a:t> </a:t>
            </a:r>
            <a:r>
              <a:rPr lang="fr-CA" sz="2800" dirty="0" err="1"/>
              <a:t>behind</a:t>
            </a:r>
            <a:r>
              <a:rPr lang="fr-CA" sz="2800" dirty="0"/>
              <a:t>, for country and cause.</a:t>
            </a:r>
            <a:endParaRPr lang="en-CA" sz="2800" dirty="0"/>
          </a:p>
        </p:txBody>
      </p:sp>
    </p:spTree>
    <p:extLst>
      <p:ext uri="{BB962C8B-B14F-4D97-AF65-F5344CB8AC3E}">
        <p14:creationId xmlns:p14="http://schemas.microsoft.com/office/powerpoint/2010/main" val="49885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coecxs.org/images/TallPoppies/poppies_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576422" y="1000124"/>
            <a:ext cx="3727637" cy="58578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18322" y="522513"/>
            <a:ext cx="9601200" cy="5766319"/>
          </a:xfrm>
        </p:spPr>
        <p:txBody>
          <a:bodyPr>
            <a:normAutofit/>
          </a:bodyPr>
          <a:lstStyle/>
          <a:p>
            <a:r>
              <a:rPr lang="en-CA" sz="2800" dirty="0"/>
              <a:t>The First World War was “one of the seminal moments of the 20</a:t>
            </a:r>
            <a:r>
              <a:rPr lang="en-CA" sz="2800" baseline="30000" dirty="0"/>
              <a:t>th</a:t>
            </a:r>
            <a:r>
              <a:rPr lang="en-CA" sz="2800" dirty="0"/>
              <a:t> century in which literate soldiers, plunged into inhuman conditions, reacted to their surroundings in poems” (</a:t>
            </a:r>
            <a:r>
              <a:rPr lang="en-CA" sz="2800" dirty="0" err="1"/>
              <a:t>Dr</a:t>
            </a:r>
            <a:r>
              <a:rPr lang="en-CA" sz="2800" dirty="0"/>
              <a:t> Stuart Lee)</a:t>
            </a:r>
          </a:p>
          <a:p>
            <a:r>
              <a:rPr lang="en-CA" sz="2800" dirty="0"/>
              <a:t>Roughly 10 million soldiers lost their lives in World War I, along with seven million civilians. The horror of the war and its aftermath altered the world for decades, and poets responded to the brutalities and losses in new ways.</a:t>
            </a:r>
          </a:p>
          <a:p>
            <a:r>
              <a:rPr lang="en-CA" sz="2800" dirty="0"/>
              <a:t>You may notice that more poems in 1914 and 1915 extoll the old virtues of honor, duty, heroism, and glory, while many later poems after 1915 approach these lofty abstractions with far greater skepticism and moral subtlety, through realism and bitter irony.</a:t>
            </a:r>
          </a:p>
          <a:p>
            <a:endParaRPr lang="fr-CA" sz="2800" dirty="0"/>
          </a:p>
        </p:txBody>
      </p:sp>
    </p:spTree>
    <p:extLst>
      <p:ext uri="{BB962C8B-B14F-4D97-AF65-F5344CB8AC3E}">
        <p14:creationId xmlns:p14="http://schemas.microsoft.com/office/powerpoint/2010/main" val="272684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coecxs.org/images/TallPoppies/poppies_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576422" y="1000124"/>
            <a:ext cx="3727637" cy="58578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62339" y="1153550"/>
            <a:ext cx="9601200" cy="4065563"/>
          </a:xfrm>
        </p:spPr>
        <p:txBody>
          <a:bodyPr>
            <a:normAutofit/>
          </a:bodyPr>
          <a:lstStyle/>
          <a:p>
            <a:r>
              <a:rPr lang="en-CA" sz="2800" dirty="0"/>
              <a:t>One of Owen’s most moving poems, “Dulce et Decorum Est,” which had its origins in Owen’s experiences of January 1917, describes explicitly the horror of the gas attack and the death of a wounded man who has been flung into a wagon. </a:t>
            </a:r>
          </a:p>
          <a:p>
            <a:r>
              <a:rPr lang="en-CA" sz="2800" dirty="0"/>
              <a:t>The horror intensifies, becoming a waking nightmare experienced by the exhausted viewer, who stares hypnotically at his comrade in the wagon ahead of him as he must continue to march.</a:t>
            </a:r>
            <a:endParaRPr lang="fr-CA" sz="2800" dirty="0"/>
          </a:p>
        </p:txBody>
      </p:sp>
    </p:spTree>
    <p:extLst>
      <p:ext uri="{BB962C8B-B14F-4D97-AF65-F5344CB8AC3E}">
        <p14:creationId xmlns:p14="http://schemas.microsoft.com/office/powerpoint/2010/main" val="15093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coecxs.org/images/TallPoppies/poppies_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576422" y="1000124"/>
            <a:ext cx="3727637" cy="5857876"/>
          </a:xfrm>
          <a:prstGeom prst="rect">
            <a:avLst/>
          </a:prstGeom>
          <a:noFill/>
          <a:extLst>
            <a:ext uri="{909E8E84-426E-40DD-AFC4-6F175D3DCCD1}">
              <a14:hiddenFill xmlns:a14="http://schemas.microsoft.com/office/drawing/2010/main">
                <a:solidFill>
                  <a:srgbClr val="FFFFFF"/>
                </a:solidFill>
              </a14:hiddenFill>
            </a:ext>
          </a:extLst>
        </p:spPr>
      </p:pic>
      <p:pic>
        <p:nvPicPr>
          <p:cNvPr id="5" name="Dulce Et Decorum Est by Wilfred Owen- Read by Christopher Eccleston - Remembering World War 1 - C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p:spPr>
      </p:pic>
    </p:spTree>
    <p:extLst>
      <p:ext uri="{BB962C8B-B14F-4D97-AF65-F5344CB8AC3E}">
        <p14:creationId xmlns:p14="http://schemas.microsoft.com/office/powerpoint/2010/main" val="351438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Dulce Et Decorum Est Animation">
            <a:hlinkClick r:id="" action="ppaction://media"/>
            <a:extLst>
              <a:ext uri="{FF2B5EF4-FFF2-40B4-BE49-F238E27FC236}">
                <a16:creationId xmlns:a16="http://schemas.microsoft.com/office/drawing/2014/main" id="{0859805A-4460-4C55-804E-049CF2D65241}"/>
              </a:ext>
            </a:extLst>
          </p:cNvPr>
          <p:cNvPicPr>
            <a:picLocks noRot="1" noChangeAspect="1"/>
          </p:cNvPicPr>
          <p:nvPr>
            <a:videoFile r:link="rId1"/>
          </p:nvPr>
        </p:nvPicPr>
        <p:blipFill>
          <a:blip r:embed="rId4"/>
          <a:stretch>
            <a:fillRect/>
          </a:stretch>
        </p:blipFill>
        <p:spPr>
          <a:xfrm>
            <a:off x="4826000" y="2711450"/>
            <a:ext cx="2540000" cy="1435100"/>
          </a:xfrm>
          <a:prstGeom prst="rect">
            <a:avLst/>
          </a:prstGeom>
        </p:spPr>
      </p:pic>
    </p:spTree>
    <p:extLst>
      <p:ext uri="{BB962C8B-B14F-4D97-AF65-F5344CB8AC3E}">
        <p14:creationId xmlns:p14="http://schemas.microsoft.com/office/powerpoint/2010/main" val="292295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16415-9361-45BA-82FB-D75F3A87C95A}"/>
              </a:ext>
            </a:extLst>
          </p:cNvPr>
          <p:cNvSpPr>
            <a:spLocks noGrp="1"/>
          </p:cNvSpPr>
          <p:nvPr>
            <p:ph type="title"/>
          </p:nvPr>
        </p:nvSpPr>
        <p:spPr>
          <a:xfrm>
            <a:off x="685800" y="2124222"/>
            <a:ext cx="10820400" cy="2138289"/>
          </a:xfrm>
        </p:spPr>
        <p:txBody>
          <a:bodyPr>
            <a:normAutofit/>
          </a:bodyPr>
          <a:lstStyle/>
          <a:p>
            <a:pPr algn="ctr"/>
            <a:r>
              <a:rPr lang="en-US" sz="4400" dirty="0"/>
              <a:t>In war, should any available weapons not be used?</a:t>
            </a:r>
            <a:endParaRPr lang="en-CA" sz="4400" dirty="0"/>
          </a:p>
        </p:txBody>
      </p:sp>
    </p:spTree>
    <p:extLst>
      <p:ext uri="{BB962C8B-B14F-4D97-AF65-F5344CB8AC3E}">
        <p14:creationId xmlns:p14="http://schemas.microsoft.com/office/powerpoint/2010/main" val="2298028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494B1E-1B5C-47B1-B593-7BB5B83E5652}"/>
              </a:ext>
            </a:extLst>
          </p:cNvPr>
          <p:cNvSpPr>
            <a:spLocks noGrp="1"/>
          </p:cNvSpPr>
          <p:nvPr>
            <p:ph idx="1"/>
          </p:nvPr>
        </p:nvSpPr>
        <p:spPr>
          <a:xfrm>
            <a:off x="685800" y="1519310"/>
            <a:ext cx="10820400" cy="4699375"/>
          </a:xfrm>
        </p:spPr>
        <p:txBody>
          <a:bodyPr>
            <a:normAutofit/>
          </a:bodyPr>
          <a:lstStyle/>
          <a:p>
            <a:r>
              <a:rPr lang="en-US" dirty="0"/>
              <a:t>Before the war, Germany had been the most industrialized nation on the continent.</a:t>
            </a:r>
          </a:p>
          <a:p>
            <a:r>
              <a:rPr lang="en-US" dirty="0"/>
              <a:t>Since the creation of the German Empire in 1871, the Tsar’s government had</a:t>
            </a:r>
          </a:p>
          <a:p>
            <a:r>
              <a:rPr lang="en-US" dirty="0"/>
              <a:t>encouraged industrial development. Science and engineering stood for progress and modernity. </a:t>
            </a:r>
          </a:p>
          <a:p>
            <a:r>
              <a:rPr lang="en-US" dirty="0"/>
              <a:t>German chemical companies produced chlorine gas as an unintentional byproduct of their industrial processes. </a:t>
            </a:r>
          </a:p>
          <a:p>
            <a:r>
              <a:rPr lang="en-US" dirty="0"/>
              <a:t>Other gasses could be produced by the industry as well. </a:t>
            </a:r>
          </a:p>
          <a:p>
            <a:r>
              <a:rPr lang="en-US" dirty="0"/>
              <a:t>The problem was that the use of gas in warfare went against treaties signed by Germany after the Hague Convention of 1899. </a:t>
            </a:r>
          </a:p>
          <a:p>
            <a:r>
              <a:rPr lang="en-US" dirty="0"/>
              <a:t>By early 1915, however, with no foreseeable end of the war, the German High Command decided to use poison gas </a:t>
            </a:r>
            <a:r>
              <a:rPr lang="en-CA" dirty="0"/>
              <a:t>against an unsuspecting enemy.</a:t>
            </a:r>
          </a:p>
        </p:txBody>
      </p:sp>
    </p:spTree>
    <p:extLst>
      <p:ext uri="{BB962C8B-B14F-4D97-AF65-F5344CB8AC3E}">
        <p14:creationId xmlns:p14="http://schemas.microsoft.com/office/powerpoint/2010/main" val="103058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45032F-911E-4CAF-B651-EB7892E17DFD}"/>
              </a:ext>
            </a:extLst>
          </p:cNvPr>
          <p:cNvSpPr>
            <a:spLocks noGrp="1"/>
          </p:cNvSpPr>
          <p:nvPr>
            <p:ph idx="1"/>
          </p:nvPr>
        </p:nvSpPr>
        <p:spPr>
          <a:xfrm>
            <a:off x="685800" y="928468"/>
            <a:ext cx="10820400" cy="5290217"/>
          </a:xfrm>
        </p:spPr>
        <p:txBody>
          <a:bodyPr>
            <a:normAutofit/>
          </a:bodyPr>
          <a:lstStyle/>
          <a:p>
            <a:r>
              <a:rPr lang="en-US" dirty="0"/>
              <a:t>After a couple of small attacks that tested the delivery of gas on the battlefield, German commanders decided to use the weapon in large scale for the first time at Ypres in Belgium. </a:t>
            </a:r>
          </a:p>
          <a:p>
            <a:r>
              <a:rPr lang="en-US" dirty="0"/>
              <a:t>At 5:30 pm on 22 April 1915, with a slight breeze flowing towards the enemy’s  line, German soldiers opened almost 6000 gas cylinders. </a:t>
            </a:r>
          </a:p>
          <a:p>
            <a:r>
              <a:rPr lang="en-US" dirty="0"/>
              <a:t>A greenish cloud drifted across the field. Canadian and French troops on the other side were completely unprepared for what was to come. </a:t>
            </a:r>
          </a:p>
          <a:p>
            <a:r>
              <a:rPr lang="en-US" dirty="0"/>
              <a:t>When the deadly cloud reached their lines, they began choking and coughing as the water in their own lungs quickly turned to hydrochloric acid. Hundreds died without the German Army firing a shot. </a:t>
            </a:r>
          </a:p>
          <a:p>
            <a:r>
              <a:rPr lang="en-US" dirty="0"/>
              <a:t>German troops, fearing their own death from the gas, failed to follow up on the attack, but the precedent was set. A new deadly weapon had been introduced.</a:t>
            </a:r>
            <a:endParaRPr lang="en-CA" dirty="0"/>
          </a:p>
        </p:txBody>
      </p:sp>
    </p:spTree>
    <p:extLst>
      <p:ext uri="{BB962C8B-B14F-4D97-AF65-F5344CB8AC3E}">
        <p14:creationId xmlns:p14="http://schemas.microsoft.com/office/powerpoint/2010/main" val="68099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42F9C3-4408-4E65-AC5B-7D73B62324B5}"/>
              </a:ext>
            </a:extLst>
          </p:cNvPr>
          <p:cNvSpPr>
            <a:spLocks noGrp="1"/>
          </p:cNvSpPr>
          <p:nvPr>
            <p:ph idx="1"/>
          </p:nvPr>
        </p:nvSpPr>
        <p:spPr>
          <a:xfrm>
            <a:off x="685800" y="731520"/>
            <a:ext cx="10820400" cy="5487165"/>
          </a:xfrm>
        </p:spPr>
        <p:txBody>
          <a:bodyPr>
            <a:normAutofit/>
          </a:bodyPr>
          <a:lstStyle/>
          <a:p>
            <a:r>
              <a:rPr lang="en-US" dirty="0"/>
              <a:t>Over the next three years, Allied and German armies used gas attacks as a matter of course in almost every battle. </a:t>
            </a:r>
          </a:p>
          <a:p>
            <a:r>
              <a:rPr lang="en-US" dirty="0"/>
              <a:t>Over time, different types of gas were developed, including mustard gas, a particularly vile though not deadly weapon that caused terrible burns and blindness. </a:t>
            </a:r>
          </a:p>
          <a:p>
            <a:r>
              <a:rPr lang="en-US" dirty="0"/>
              <a:t>Both sides also developed gas masks of increasing complexity, and by the end of the war gas attacks, although still feared by soldiers on both sides, proved far less deadly than in 1915. </a:t>
            </a:r>
          </a:p>
          <a:p>
            <a:r>
              <a:rPr lang="en-US" dirty="0"/>
              <a:t>Each side would continue to search for the ever elusive breakthrough that would never come. </a:t>
            </a:r>
          </a:p>
        </p:txBody>
      </p:sp>
    </p:spTree>
    <p:extLst>
      <p:ext uri="{BB962C8B-B14F-4D97-AF65-F5344CB8AC3E}">
        <p14:creationId xmlns:p14="http://schemas.microsoft.com/office/powerpoint/2010/main" val="156218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5F96D-BCA3-4631-B606-4156CCA43D5A}"/>
              </a:ext>
            </a:extLst>
          </p:cNvPr>
          <p:cNvSpPr>
            <a:spLocks noGrp="1"/>
          </p:cNvSpPr>
          <p:nvPr>
            <p:ph idx="1"/>
          </p:nvPr>
        </p:nvSpPr>
        <p:spPr/>
        <p:txBody>
          <a:bodyPr/>
          <a:lstStyle/>
          <a:p>
            <a:r>
              <a:rPr lang="en-US" dirty="0"/>
              <a:t>According to multiple sources, (but disputed nonetheless) ironically, in a British gas attack near Ypres in October 1918, Lance Corporal Adolph Hitler of the 16th Bavarian Reserve Regiment was temporarily blinded by mustard gas. </a:t>
            </a:r>
          </a:p>
          <a:p>
            <a:r>
              <a:rPr lang="en-US" dirty="0"/>
              <a:t>The next month, facing what to many seemed like a coming annihilation, German leaders finally asked for and were given a cease-fire. </a:t>
            </a:r>
          </a:p>
          <a:p>
            <a:r>
              <a:rPr lang="en-US" dirty="0"/>
              <a:t>When the war ended, leaders agreed never to use chemical weapons in war again. </a:t>
            </a:r>
          </a:p>
          <a:p>
            <a:r>
              <a:rPr lang="en-US" dirty="0"/>
              <a:t>Unfortunately, the agreement wouldn’t last long.</a:t>
            </a:r>
            <a:endParaRPr lang="en-CA" dirty="0"/>
          </a:p>
          <a:p>
            <a:endParaRPr lang="en-CA" dirty="0"/>
          </a:p>
        </p:txBody>
      </p:sp>
    </p:spTree>
    <p:extLst>
      <p:ext uri="{BB962C8B-B14F-4D97-AF65-F5344CB8AC3E}">
        <p14:creationId xmlns:p14="http://schemas.microsoft.com/office/powerpoint/2010/main" val="361554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First World War tech: Chlorine Gas &amp; Gas Masks">
            <a:hlinkClick r:id="" action="ppaction://media"/>
            <a:extLst>
              <a:ext uri="{FF2B5EF4-FFF2-40B4-BE49-F238E27FC236}">
                <a16:creationId xmlns:a16="http://schemas.microsoft.com/office/drawing/2014/main" id="{BF2ADC8C-2F9E-4F24-B35C-514D06977EF6}"/>
              </a:ext>
            </a:extLst>
          </p:cNvPr>
          <p:cNvPicPr>
            <a:picLocks noRot="1" noChangeAspect="1"/>
          </p:cNvPicPr>
          <p:nvPr>
            <a:videoFile r:link="rId1"/>
          </p:nvPr>
        </p:nvPicPr>
        <p:blipFill>
          <a:blip r:embed="rId4"/>
          <a:stretch>
            <a:fillRect/>
          </a:stretch>
        </p:blipFill>
        <p:spPr>
          <a:xfrm>
            <a:off x="504483" y="269793"/>
            <a:ext cx="11183034" cy="6318414"/>
          </a:xfrm>
          <a:prstGeom prst="rect">
            <a:avLst/>
          </a:prstGeom>
        </p:spPr>
      </p:pic>
    </p:spTree>
    <p:extLst>
      <p:ext uri="{BB962C8B-B14F-4D97-AF65-F5344CB8AC3E}">
        <p14:creationId xmlns:p14="http://schemas.microsoft.com/office/powerpoint/2010/main" val="274259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Gas warfare in the First World War">
            <a:hlinkClick r:id="" action="ppaction://media"/>
            <a:extLst>
              <a:ext uri="{FF2B5EF4-FFF2-40B4-BE49-F238E27FC236}">
                <a16:creationId xmlns:a16="http://schemas.microsoft.com/office/drawing/2014/main" id="{5A0D977D-AD5E-4AC0-AF38-A1BA89E26C7F}"/>
              </a:ext>
            </a:extLst>
          </p:cNvPr>
          <p:cNvPicPr>
            <a:picLocks noRot="1" noChangeAspect="1"/>
          </p:cNvPicPr>
          <p:nvPr>
            <a:videoFile r:link="rId1"/>
          </p:nvPr>
        </p:nvPicPr>
        <p:blipFill>
          <a:blip r:embed="rId4"/>
          <a:stretch>
            <a:fillRect/>
          </a:stretch>
        </p:blipFill>
        <p:spPr>
          <a:xfrm>
            <a:off x="1369646" y="-115765"/>
            <a:ext cx="9452707" cy="7089530"/>
          </a:xfrm>
          <a:prstGeom prst="rect">
            <a:avLst/>
          </a:prstGeom>
        </p:spPr>
      </p:pic>
    </p:spTree>
    <p:extLst>
      <p:ext uri="{BB962C8B-B14F-4D97-AF65-F5344CB8AC3E}">
        <p14:creationId xmlns:p14="http://schemas.microsoft.com/office/powerpoint/2010/main" val="29569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E34B-53F0-4897-892E-62F90181D743}"/>
              </a:ext>
            </a:extLst>
          </p:cNvPr>
          <p:cNvSpPr>
            <a:spLocks noGrp="1"/>
          </p:cNvSpPr>
          <p:nvPr>
            <p:ph type="title"/>
          </p:nvPr>
        </p:nvSpPr>
        <p:spPr/>
        <p:txBody>
          <a:bodyPr/>
          <a:lstStyle/>
          <a:p>
            <a:r>
              <a:rPr lang="en-US" dirty="0"/>
              <a:t>Wilfred Owen, Soldier &amp; Poet</a:t>
            </a:r>
            <a:endParaRPr lang="en-CA" dirty="0"/>
          </a:p>
        </p:txBody>
      </p:sp>
      <p:sp>
        <p:nvSpPr>
          <p:cNvPr id="3" name="Content Placeholder 2">
            <a:extLst>
              <a:ext uri="{FF2B5EF4-FFF2-40B4-BE49-F238E27FC236}">
                <a16:creationId xmlns:a16="http://schemas.microsoft.com/office/drawing/2014/main" id="{9DDDD25A-65FA-449A-A64F-D83EB7F43F0F}"/>
              </a:ext>
            </a:extLst>
          </p:cNvPr>
          <p:cNvSpPr>
            <a:spLocks noGrp="1"/>
          </p:cNvSpPr>
          <p:nvPr>
            <p:ph idx="1"/>
          </p:nvPr>
        </p:nvSpPr>
        <p:spPr/>
        <p:txBody>
          <a:bodyPr>
            <a:normAutofit fontScale="92500"/>
          </a:bodyPr>
          <a:lstStyle/>
          <a:p>
            <a:r>
              <a:rPr lang="en-US" dirty="0"/>
              <a:t>Wilfred Owen, a British junior officer in the BEF who served two stints on the Western Front between 1916 and 1918, experienced such attacks. </a:t>
            </a:r>
          </a:p>
          <a:p>
            <a:r>
              <a:rPr lang="en-US" dirty="0"/>
              <a:t>While in France, Owen wrote a number of poems about what he saw as the horrors of war. </a:t>
            </a:r>
          </a:p>
          <a:p>
            <a:r>
              <a:rPr lang="en-US" dirty="0"/>
              <a:t>Unfortunately, he didn’t live to see them published. </a:t>
            </a:r>
          </a:p>
          <a:p>
            <a:r>
              <a:rPr lang="en-US" dirty="0"/>
              <a:t>In the last week of the conflict, on 04 Nov 1918, leading his troops in a crossing of the Sambre-Oise Canal, Owen was shot and killed by German soldiers. </a:t>
            </a:r>
          </a:p>
          <a:p>
            <a:r>
              <a:rPr lang="en-US" dirty="0"/>
              <a:t>His mother received the telegram informing her of his death on 11 Nov 1918, as bells were ringing letting the public know of the armistice on the Western Front.</a:t>
            </a:r>
          </a:p>
          <a:p>
            <a:r>
              <a:rPr lang="en-US" dirty="0"/>
              <a:t>Owen’s poems were published after his death, and today he is regarded as the leading poet of the Great War, known best for his imagery on the horrors of trench warfare and </a:t>
            </a:r>
            <a:r>
              <a:rPr lang="en-CA" dirty="0"/>
              <a:t>gas attacks.</a:t>
            </a:r>
          </a:p>
        </p:txBody>
      </p:sp>
    </p:spTree>
    <p:extLst>
      <p:ext uri="{BB962C8B-B14F-4D97-AF65-F5344CB8AC3E}">
        <p14:creationId xmlns:p14="http://schemas.microsoft.com/office/powerpoint/2010/main" val="123310922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37</TotalTime>
  <Words>895</Words>
  <Application>Microsoft Office PowerPoint</Application>
  <PresentationFormat>Widescreen</PresentationFormat>
  <Paragraphs>49</Paragraphs>
  <Slides>15</Slides>
  <Notes>4</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Vapor Trail</vt:lpstr>
      <vt:lpstr>Poison Gas</vt:lpstr>
      <vt:lpstr>In war, should any available weapons not be used?</vt:lpstr>
      <vt:lpstr>PowerPoint Presentation</vt:lpstr>
      <vt:lpstr>PowerPoint Presentation</vt:lpstr>
      <vt:lpstr>PowerPoint Presentation</vt:lpstr>
      <vt:lpstr>PowerPoint Presentation</vt:lpstr>
      <vt:lpstr>PowerPoint Presentation</vt:lpstr>
      <vt:lpstr>PowerPoint Presentation</vt:lpstr>
      <vt:lpstr>Wilfred Owen, Soldier &amp; Poet</vt:lpstr>
      <vt:lpstr>PowerPoint Presentation</vt:lpstr>
      <vt:lpstr>World War I Poetry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Poison Gas</dc:title>
  <dc:creator>Kerri Martin</dc:creator>
  <cp:lastModifiedBy>Kerri Martin</cp:lastModifiedBy>
  <cp:revision>6</cp:revision>
  <dcterms:created xsi:type="dcterms:W3CDTF">2021-01-11T14:21:08Z</dcterms:created>
  <dcterms:modified xsi:type="dcterms:W3CDTF">2021-01-11T14:58:48Z</dcterms:modified>
</cp:coreProperties>
</file>